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15" r:id="rId2"/>
    <p:sldId id="403" r:id="rId3"/>
    <p:sldId id="438" r:id="rId4"/>
    <p:sldId id="434" r:id="rId5"/>
    <p:sldId id="429" r:id="rId6"/>
    <p:sldId id="435" r:id="rId7"/>
    <p:sldId id="436" r:id="rId8"/>
    <p:sldId id="437" r:id="rId9"/>
    <p:sldId id="405" r:id="rId10"/>
    <p:sldId id="408" r:id="rId11"/>
    <p:sldId id="411" r:id="rId12"/>
    <p:sldId id="412" r:id="rId13"/>
    <p:sldId id="413" r:id="rId14"/>
    <p:sldId id="427" r:id="rId15"/>
    <p:sldId id="416" r:id="rId16"/>
    <p:sldId id="426" r:id="rId17"/>
    <p:sldId id="423" r:id="rId18"/>
    <p:sldId id="415" r:id="rId19"/>
    <p:sldId id="414" r:id="rId20"/>
    <p:sldId id="422" r:id="rId21"/>
    <p:sldId id="418" r:id="rId22"/>
    <p:sldId id="419" r:id="rId2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34" userDrawn="1">
          <p15:clr>
            <a:srgbClr val="A4A3A4"/>
          </p15:clr>
        </p15:guide>
        <p15:guide id="6" orient="horz" pos="6611" userDrawn="1">
          <p15:clr>
            <a:srgbClr val="A4A3A4"/>
          </p15:clr>
        </p15:guide>
        <p15:guide id="7" pos="9902" userDrawn="1">
          <p15:clr>
            <a:srgbClr val="A4A3A4"/>
          </p15:clr>
        </p15:guide>
        <p15:guide id="9" orient="horz" pos="19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DEDDDD"/>
    <a:srgbClr val="004EBF"/>
    <a:srgbClr val="FFD200"/>
    <a:srgbClr val="FD8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/>
    <p:restoredTop sz="95768"/>
  </p:normalViewPr>
  <p:slideViewPr>
    <p:cSldViewPr snapToGrid="0" snapToObjects="1">
      <p:cViewPr varScale="1">
        <p:scale>
          <a:sx n="50" d="100"/>
          <a:sy n="50" d="100"/>
        </p:scale>
        <p:origin x="168" y="256"/>
      </p:cViewPr>
      <p:guideLst>
        <p:guide pos="5434"/>
        <p:guide orient="horz" pos="6611"/>
        <p:guide pos="9902"/>
        <p:guide orient="horz" pos="19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2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23626-44FE-704E-A9D3-1CF4ACFD7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F933F-ACBE-E242-A323-6CDD93944C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77BC4-36F9-7E42-B872-C00CF182CC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8AAF3-628E-0248-B662-8411EEF4FC4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5604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E6FF-E413-BD4F-BBA0-AB33BF7F5F6A}" type="datetimeFigureOut">
              <a:rPr lang="en-RU" smtClean="0"/>
              <a:t>9/23/20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A88B-A956-BF4F-AD0A-9AA2CEDEB92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093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C3B263-1B0D-6041-A526-5C6604524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566" y="2825001"/>
            <a:ext cx="15353566" cy="4341091"/>
          </a:xfrm>
          <a:prstGeom prst="rect">
            <a:avLst/>
          </a:prstGeom>
        </p:spPr>
        <p:txBody>
          <a:bodyPr anchor="t"/>
          <a:lstStyle>
            <a:lvl1pPr algn="l">
              <a:defRPr sz="11999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76DF48FC-60A0-D347-9E21-B26FAC535E8D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 rot="16200000">
            <a:off x="21253817" y="10384011"/>
            <a:ext cx="4085709" cy="8965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SzTx/>
              <a:buNone/>
              <a:defRPr sz="50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eorgia"/>
              </a:defRPr>
            </a:lvl1pPr>
          </a:lstStyle>
          <a:p>
            <a:r>
              <a:rPr lang="ru-RU" dirty="0"/>
              <a:t>123</a:t>
            </a:r>
            <a:r>
              <a:rPr lang="en-US" dirty="0"/>
              <a:t>.</a:t>
            </a:r>
            <a:r>
              <a:rPr lang="en-US" dirty="0" err="1"/>
              <a:t>ya.ru</a:t>
            </a: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14E6AC-071A-E346-867E-534135CFB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967" y="668741"/>
            <a:ext cx="5622151" cy="14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2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69F1962B-FB96-BD47-9964-7564DF4E5954}"/>
              </a:ext>
            </a:extLst>
          </p:cNvPr>
          <p:cNvSpPr/>
          <p:nvPr userDrawn="1"/>
        </p:nvSpPr>
        <p:spPr>
          <a:xfrm>
            <a:off x="0" y="0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4475-7D7C-5042-9B48-F3057283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73"/>
          <a:stretch/>
        </p:blipFill>
        <p:spPr>
          <a:xfrm>
            <a:off x="16074798" y="693965"/>
            <a:ext cx="8307615" cy="12001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6188C6-08EA-F349-A732-6A7549954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3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0" y="-1336"/>
            <a:ext cx="24382413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4F8499-DB5A-864D-B6DC-C8E491E9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AB9F1-9C8B-B74D-95F3-7BF491FDF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5072" y="1866900"/>
            <a:ext cx="88519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3B1E1EF-C4D6-ED4D-AD86-CF1AD4CDDB9A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25909D0-3D97-0443-969E-BDE36C246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8" y="776305"/>
            <a:ext cx="9907226" cy="126210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F700A3-FF71-6F40-9CD7-BB19A7332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D1BB53D-2E41-D742-9190-AEBB53B3FF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CDC57A98-694B-774A-A756-9A9EBC50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907"/>
          <a:stretch>
            <a:fillRect/>
          </a:stretch>
        </p:blipFill>
        <p:spPr>
          <a:xfrm>
            <a:off x="15793737" y="-127742"/>
            <a:ext cx="7294863" cy="1139696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5A59D8-DAEA-EF41-AFBE-35B47FE98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9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03927D52-3280-184D-B033-9F4E01FE05A8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EE8C8-5EC1-E542-9BFF-CEF5AA524A7E}"/>
              </a:ext>
            </a:extLst>
          </p:cNvPr>
          <p:cNvGrpSpPr/>
          <p:nvPr userDrawn="1"/>
        </p:nvGrpSpPr>
        <p:grpSpPr>
          <a:xfrm>
            <a:off x="15768147" y="-7774"/>
            <a:ext cx="542108" cy="9764540"/>
            <a:chOff x="19422299" y="-7774"/>
            <a:chExt cx="542108" cy="9764540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9C9CA25-3281-2845-A6D9-1A82B87B8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-7774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5DD7BB69-D084-8F43-B875-82EB7CBE7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4589537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61C750E-707A-0C43-BEE6-2C2D4F8C4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127945B-3B06-474F-88F4-2ED9A1F6F8B3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97495-FD1E-AA49-AB8D-BE4EE8A1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7" y="1608365"/>
            <a:ext cx="10642600" cy="101473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4B0FA3-FAA1-2E4B-A75C-8A618F842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2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590BB943-F357-244F-B418-3530262FAEFC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1A60E-F117-3840-8092-5CC2B011C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750"/>
          <a:stretch/>
        </p:blipFill>
        <p:spPr>
          <a:xfrm>
            <a:off x="16078313" y="869950"/>
            <a:ext cx="8304100" cy="11518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FF3044-1EB0-3E41-BFAD-811FC12E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20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CF1B2-2739-0744-941C-6995FE681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5284" y="-1025236"/>
            <a:ext cx="3104208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0B5542-8AC5-134F-80CC-61F9D1DC3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34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923C4E60-DAE2-2A41-BA58-F85FC466B8F9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004E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4475-7D7C-5042-9B48-F3057283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73"/>
          <a:stretch/>
        </p:blipFill>
        <p:spPr>
          <a:xfrm>
            <a:off x="16074798" y="693965"/>
            <a:ext cx="8307615" cy="12001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185D9F-F017-B54C-8A8D-427A0A30A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8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25909D0-3D97-0443-969E-BDE36C246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8" y="776305"/>
            <a:ext cx="9907226" cy="126210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5EE1C5-E70A-3445-9C83-199513FC7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3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25909D0-3D97-0443-969E-BDE36C246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8" y="776305"/>
            <a:ext cx="9907226" cy="126210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E15FA1-7958-514A-88B8-CA193EF30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8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083F2BC-2D2A-E843-9022-52E369D8CF05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CDC57A98-694B-774A-A756-9A9EBC50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907"/>
          <a:stretch>
            <a:fillRect/>
          </a:stretch>
        </p:blipFill>
        <p:spPr>
          <a:xfrm>
            <a:off x="15793737" y="-127742"/>
            <a:ext cx="7294863" cy="113969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25CB1C-C76D-9143-B9B1-A14AAD89B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8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A740E05F-918A-444D-A85D-E90B00719A1B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EE8C8-5EC1-E542-9BFF-CEF5AA524A7E}"/>
              </a:ext>
            </a:extLst>
          </p:cNvPr>
          <p:cNvGrpSpPr/>
          <p:nvPr userDrawn="1"/>
        </p:nvGrpSpPr>
        <p:grpSpPr>
          <a:xfrm>
            <a:off x="15768147" y="-7774"/>
            <a:ext cx="542108" cy="9764540"/>
            <a:chOff x="19422299" y="-7774"/>
            <a:chExt cx="542108" cy="9764540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9C9CA25-3281-2845-A6D9-1A82B87B8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-7774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5DD7BB69-D084-8F43-B875-82EB7CBE7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4589537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2E37F86-8835-344A-AA9D-4A1B3085A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96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6F53C136-864B-874A-BF98-F4441F5C6865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97495-FD1E-AA49-AB8D-BE4EE8A1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7" y="1608365"/>
            <a:ext cx="10642600" cy="10147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D95B28-349B-4F48-A312-1978DE56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56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1DF81DAA-D810-3A4D-976F-3405A59A9DE3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1A60E-F117-3840-8092-5CC2B011C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750"/>
          <a:stretch/>
        </p:blipFill>
        <p:spPr>
          <a:xfrm>
            <a:off x="16078313" y="869950"/>
            <a:ext cx="8304100" cy="11518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35F727-EBC8-C14C-8BCA-D5EC0F9AD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85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721645E5-2BD7-694A-BF56-9646CCBD678E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CF1B2-2739-0744-941C-6995FE681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5284" y="-1025236"/>
            <a:ext cx="3104208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27DA28-9B95-3E4B-B7E5-C38051767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2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721645E5-2BD7-694A-BF56-9646CCBD678E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4475-7D7C-5042-9B48-F3057283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73"/>
          <a:stretch/>
        </p:blipFill>
        <p:spPr>
          <a:xfrm>
            <a:off x="16074798" y="693965"/>
            <a:ext cx="8307615" cy="12001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1F1858-036F-554E-8DEF-8E6E27124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7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8668233-0608-EE44-ACB7-49FDF8D4A238}"/>
              </a:ext>
            </a:extLst>
          </p:cNvPr>
          <p:cNvSpPr/>
          <p:nvPr userDrawn="1"/>
        </p:nvSpPr>
        <p:spPr>
          <a:xfrm>
            <a:off x="6727" y="-14036"/>
            <a:ext cx="24402670" cy="1373003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4F8499-DB5A-864D-B6DC-C8E491E9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AB9F1-9C8B-B74D-95F3-7BF491FDF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5072" y="1866900"/>
            <a:ext cx="88519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23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5038806-2581-534B-8D53-F329AA511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0679" y="939565"/>
            <a:ext cx="10637140" cy="1183687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3BDB41-4356-3B46-B7CD-F9989E9B5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4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1B6D62A-CC07-DA49-9198-E22D10832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8306" y="615949"/>
            <a:ext cx="6523775" cy="124841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42711D-AE1A-EA4F-BA78-BDA194A38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BD723-18D0-554E-9D2C-D8A17EFDA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06115" y="909432"/>
            <a:ext cx="12738100" cy="13487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984FBC-6197-7144-A242-3342AC3B5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CDC57A98-694B-774A-A756-9A9EBC50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907"/>
          <a:stretch>
            <a:fillRect/>
          </a:stretch>
        </p:blipFill>
        <p:spPr>
          <a:xfrm>
            <a:off x="15793737" y="-127742"/>
            <a:ext cx="7294863" cy="113969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862D84-A1D3-A644-B597-F1C1B127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95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27B8F1D-CF60-3A4C-861F-10C42D5D9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6158" y="1267255"/>
            <a:ext cx="10752938" cy="108331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46DE2E-1256-FA49-B63B-199391247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9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4A3CD-89C7-6344-BD8C-45433CE41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6271" y="419100"/>
            <a:ext cx="3810000" cy="12877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8F1569-CC7E-B24F-938C-2D6603FC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2C392-E381-874B-9797-644829F45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9398" y="1111250"/>
            <a:ext cx="9207500" cy="1149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C2BDD5-8EF4-4448-9AD4-B5C9760C4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35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D5B8E-9EB6-0943-8A3E-3C3831230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5072" y="1397000"/>
            <a:ext cx="9385300" cy="1092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4F8499-DB5A-864D-B6DC-C8E491E9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64AE1-903F-1841-B4B6-C5F5B3DC8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0740" y="939800"/>
            <a:ext cx="10642600" cy="1183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20F44A-C0D6-5341-9AAD-CEFFBD19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8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ACFC0-2432-E34B-8D98-DA4A569BC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0145" y="615950"/>
            <a:ext cx="6527800" cy="12484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3BAE6B-570A-8D41-B103-7CC932D90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33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E78DF-D768-F64B-9550-09FE85D63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4537" y="902576"/>
            <a:ext cx="12738100" cy="13487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E0DE1E-62CD-374B-9D36-92759E245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86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A5245-AB5A-CA41-863B-558B44F79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7156" y="1263650"/>
            <a:ext cx="10756900" cy="10833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BFEC5E-953A-AA45-A832-533820AEC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8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FF250-1F8B-BA46-AA27-56478C968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38007" y="419100"/>
            <a:ext cx="3810000" cy="12877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2F6E36-0F71-D941-88F3-878BDC5F0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0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F2B1B-35B9-274E-8E05-9D8FE3BC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294" y="1111250"/>
            <a:ext cx="9207500" cy="1149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94D36E-1499-9F49-99A3-11F1B084F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5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EE8C8-5EC1-E542-9BFF-CEF5AA524A7E}"/>
              </a:ext>
            </a:extLst>
          </p:cNvPr>
          <p:cNvGrpSpPr/>
          <p:nvPr userDrawn="1"/>
        </p:nvGrpSpPr>
        <p:grpSpPr>
          <a:xfrm>
            <a:off x="15768147" y="-7774"/>
            <a:ext cx="542108" cy="9764540"/>
            <a:chOff x="19422299" y="-7774"/>
            <a:chExt cx="542108" cy="9764540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9C9CA25-3281-2845-A6D9-1A82B87B8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-7774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5DD7BB69-D084-8F43-B875-82EB7CBE7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22299" y="4589537"/>
              <a:ext cx="542108" cy="516722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E9CBA54-0ED9-1149-96B3-15E97C1BB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9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5C091-F64A-E941-A671-E453CE2C9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76220" y="1397000"/>
            <a:ext cx="9385300" cy="1092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86E3D4-F816-674C-B6BC-3EB05FE6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1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7EB55-12A3-9048-BAB1-9CC63E885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9392" y="939800"/>
            <a:ext cx="10642600" cy="1183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B473A9-F384-C147-8918-21F3D17D1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3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DF24C-77CA-5144-9E0A-2F4A25596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89806" y="615950"/>
            <a:ext cx="6527800" cy="12484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06D2BC-D6F7-3C4C-A240-8E8672AA4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70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604C1-D7A4-C34C-A0B4-56B31DF9D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29780" y="921124"/>
            <a:ext cx="12738100" cy="13487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793B77-73A3-2D45-B830-161A0EE4E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6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2E58C3-D277-0D4F-B3D1-C190A52B1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4776" y="1258570"/>
            <a:ext cx="10756900" cy="10833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388CD-4BB5-EF4D-B417-C36103C2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5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C388CD-4BB5-EF4D-B417-C36103C2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960E0-25EC-FB40-9F17-4C2CF16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9913" y="0"/>
            <a:ext cx="111125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5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C388CD-4BB5-EF4D-B417-C36103C2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4" y="776305"/>
            <a:ext cx="11151462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A6354-2B5E-024A-A88A-174E747DF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9913" y="0"/>
            <a:ext cx="111125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36FA7E-C0C4-DD45-9167-803646AA3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3906" y="419100"/>
            <a:ext cx="3810000" cy="12877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2CCF5B-1F5F-4E41-B3E6-EC220F8BA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91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A9607-4074-5042-94A2-5A3F07756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7546" y="1111250"/>
            <a:ext cx="9207500" cy="1149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6178258-6BDD-4D48-9CCB-008CC0C8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4" y="776305"/>
            <a:ext cx="12379262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6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15739872" y="-1336"/>
            <a:ext cx="8642541" cy="13718672"/>
          </a:xfrm>
          <a:prstGeom prst="rect">
            <a:avLst/>
          </a:prstGeom>
          <a:solidFill>
            <a:srgbClr val="BFD2E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20012-1F7F-FE46-A3B5-C08C04A46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75606" y="1397000"/>
            <a:ext cx="9385300" cy="1092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9476EA-D7E1-4B4E-8722-D01076D8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97495-FD1E-AA49-AB8D-BE4EE8A1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8147" y="1608365"/>
            <a:ext cx="10642600" cy="10147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C97A4E-C919-A048-ABF3-E2AD36F3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64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>
            <a:extLst>
              <a:ext uri="{FF2B5EF4-FFF2-40B4-BE49-F238E27FC236}">
                <a16:creationId xmlns:a16="http://schemas.microsoft.com/office/drawing/2014/main" id="{754D87FE-36C9-B943-ACCF-5448B0B6D1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5737369" y="-34926"/>
            <a:ext cx="8645043" cy="137509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1B0C4D-A9A6-7449-9741-0C81EAC6C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3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D77BCA30-48FB-1A45-908A-2B9644A27AD4}"/>
              </a:ext>
            </a:extLst>
          </p:cNvPr>
          <p:cNvSpPr/>
          <p:nvPr userDrawn="1"/>
        </p:nvSpPr>
        <p:spPr>
          <a:xfrm>
            <a:off x="8642959" y="41"/>
            <a:ext cx="15759040" cy="13715918"/>
          </a:xfrm>
          <a:prstGeom prst="rect">
            <a:avLst/>
          </a:prstGeom>
          <a:solidFill>
            <a:srgbClr val="E8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6D0D40-0FBB-3847-831F-2A877A08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179" y="3234188"/>
            <a:ext cx="6959425" cy="76231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2FC109-D039-C641-AEC4-2AF1771C0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688194"/>
            <a:ext cx="6967109" cy="229054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1346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D77BCA30-48FB-1A45-908A-2B9644A27AD4}"/>
              </a:ext>
            </a:extLst>
          </p:cNvPr>
          <p:cNvSpPr/>
          <p:nvPr userDrawn="1"/>
        </p:nvSpPr>
        <p:spPr>
          <a:xfrm>
            <a:off x="8642961" y="43"/>
            <a:ext cx="15759040" cy="13715918"/>
          </a:xfrm>
          <a:prstGeom prst="rect">
            <a:avLst/>
          </a:prstGeom>
          <a:solidFill>
            <a:srgbClr val="E8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459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600" y="8909535"/>
            <a:ext cx="7067604" cy="289803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90" y="12824619"/>
            <a:ext cx="4286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E768C3-AD17-EE40-A43E-0DA1B3E3A76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00" indent="-75720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945A2-8A8F-2042-8023-B3E5EFC33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688194"/>
            <a:ext cx="6967109" cy="229054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0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A1004-9D75-EF4B-BEC2-7E70BC86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914F39-9E1B-4A4F-A051-85DC522A2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9626" y="3234188"/>
            <a:ext cx="6967712" cy="949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AC9BF468-104A-0247-867C-FA2A0872588E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0C4612-AD6E-C646-A26E-66E79A6B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516AC0-F7D9-6748-A8EE-A5D1E19A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E683B9D0-DBA2-BA4D-852D-1A1351AC54C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626475" y="3118754"/>
            <a:ext cx="14798675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5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A1004-9D75-EF4B-BEC2-7E70BC86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AC9BF468-104A-0247-867C-FA2A0872588E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E683B9D0-DBA2-BA4D-852D-1A1351AC54C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626475" y="3118754"/>
            <a:ext cx="14809232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843294F-E17E-D444-9E9B-4C2E85FB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B16298-E4C8-7745-B9A6-730B079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45017-A648-7B4A-99EF-714B1D6D9877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63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0E6FF628-BD40-564F-99DE-1CC7472C2B5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749905" y="3118754"/>
            <a:ext cx="7685802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A001EF2-B070-0042-8D6A-FB28C9203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707" y="3118754"/>
            <a:ext cx="11569144" cy="96082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7346E2-F540-7D43-AC0F-91A40956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D2D50B2-95A9-A245-89C4-06D3F79E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76693" y="12824617"/>
            <a:ext cx="669418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50585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0E6FF628-BD40-564F-99DE-1CC7472C2B5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749905" y="3118754"/>
            <a:ext cx="7685802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B44FD9-8BC5-3941-A7E0-6CA070C2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en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9995B4-A7B1-CF4C-AA6C-4AE26A0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40390" y="12663484"/>
            <a:ext cx="942024" cy="1052516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C9453A-CD40-2A46-8D62-2D9C47CAD0B0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37920" y="3092855"/>
            <a:ext cx="13829860" cy="9594445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24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Image">
            <a:extLst>
              <a:ext uri="{FF2B5EF4-FFF2-40B4-BE49-F238E27FC236}">
                <a16:creationId xmlns:a16="http://schemas.microsoft.com/office/drawing/2014/main" id="{779CD4AD-AD34-504F-87E8-2D7915D26F9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40149" y="3118754"/>
            <a:ext cx="6995557" cy="105972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2407FB-F2CD-8140-B433-DC432119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F0F869-00D2-B24C-8663-CE5BA6F6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F430B15-2A16-224C-9892-C0BEBC0625D2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128820"/>
            <a:ext cx="7029256" cy="9598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4A02F70-7DF3-7749-876A-9596A9EC8DA2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8667763" y="3128820"/>
            <a:ext cx="7029256" cy="956612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97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 userDrawn="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9A9AAEDD-5428-964F-868A-3213E4D1D2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5087D5D-84EF-AE49-8E35-D637C02244B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0F4755B3-093E-654C-B66E-30C77C160F1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6196E6-BC92-A547-BFD5-3D3273B4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47" y="4691713"/>
            <a:ext cx="6988342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7050D7F-4EAC-6341-B45D-CA77E5D87389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638431" y="4691713"/>
            <a:ext cx="7080994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5C005B-B0D5-9441-9BB5-8B55E436612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456790" y="4691713"/>
            <a:ext cx="6968360" cy="784918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33DF3E-C0EF-9140-AAD7-8A20FCE2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DC5445F-6389-7B4B-BC8F-00531BDA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088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9A9AAEDD-5428-964F-868A-3213E4D1D2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5087D5D-84EF-AE49-8E35-D637C02244B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0F4755B3-093E-654C-B66E-30C77C160F1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33DF3E-C0EF-9140-AAD7-8A20FCE2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DC5445F-6389-7B4B-BC8F-00531BDA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D3E2E5-6623-474C-B9FE-0DFF13CEE13B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36898" y="4679821"/>
            <a:ext cx="7080994" cy="8047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411545D-199C-7D44-92C9-1009C31467FA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632800" y="4679821"/>
            <a:ext cx="7080994" cy="8047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08DDAE3-FD62-C045-A5E4-EA8F927F1897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16456790" y="4679821"/>
            <a:ext cx="6968360" cy="8047168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76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C97A4E-C919-A048-ABF3-E2AD36F3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8493C-9E9F-0042-82E1-E4889B14A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02947" y="1441450"/>
            <a:ext cx="11493500" cy="10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4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5AD2042-28B1-9540-8FBD-5F3EB3A23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47" y="4691713"/>
            <a:ext cx="6988342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74AEA17-9359-8F41-9722-06E937D48F9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638431" y="4691713"/>
            <a:ext cx="7080994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0EDD75-869A-554B-8B5C-5CFDFAC7FDF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456790" y="4691713"/>
            <a:ext cx="6968360" cy="80352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Image">
            <a:extLst>
              <a:ext uri="{FF2B5EF4-FFF2-40B4-BE49-F238E27FC236}">
                <a16:creationId xmlns:a16="http://schemas.microsoft.com/office/drawing/2014/main" id="{6077E184-35DF-834E-8CFF-0E69F4CE0D2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7" name="Image">
            <a:extLst>
              <a:ext uri="{FF2B5EF4-FFF2-40B4-BE49-F238E27FC236}">
                <a16:creationId xmlns:a16="http://schemas.microsoft.com/office/drawing/2014/main" id="{AE43E25E-4A68-0D4F-ADB1-4F614808D554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8" name="Image">
            <a:extLst>
              <a:ext uri="{FF2B5EF4-FFF2-40B4-BE49-F238E27FC236}">
                <a16:creationId xmlns:a16="http://schemas.microsoft.com/office/drawing/2014/main" id="{FE43AC48-514B-D64F-A9B4-9C9630F6DCAD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B6AF6F6-A354-5E42-8CAD-698FE507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37678D-AD0C-FF41-928E-81566948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538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Image">
            <a:extLst>
              <a:ext uri="{FF2B5EF4-FFF2-40B4-BE49-F238E27FC236}">
                <a16:creationId xmlns:a16="http://schemas.microsoft.com/office/drawing/2014/main" id="{6077E184-35DF-834E-8CFF-0E69F4CE0D2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7" name="Image">
            <a:extLst>
              <a:ext uri="{FF2B5EF4-FFF2-40B4-BE49-F238E27FC236}">
                <a16:creationId xmlns:a16="http://schemas.microsoft.com/office/drawing/2014/main" id="{AE43E25E-4A68-0D4F-ADB1-4F614808D554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28" name="Image">
            <a:extLst>
              <a:ext uri="{FF2B5EF4-FFF2-40B4-BE49-F238E27FC236}">
                <a16:creationId xmlns:a16="http://schemas.microsoft.com/office/drawing/2014/main" id="{FE43AC48-514B-D64F-A9B4-9C9630F6DCAD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B6AF6F6-A354-5E42-8CAD-698FE507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37678D-AD0C-FF41-928E-81566948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1C10A59-684B-4B45-B53D-C1E5D87A138C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4692925"/>
            <a:ext cx="7029256" cy="8034063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57C6C1F-32E9-4C49-9C4B-28CE292B2AA7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8667763" y="4692926"/>
            <a:ext cx="7029256" cy="80340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4CBB23E-ED16-6A44-BB46-D36BAE00AFA6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16463741" y="4692926"/>
            <a:ext cx="7029256" cy="80340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04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7CB496A-041E-5841-BF65-13234F24F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572" y="4769533"/>
            <a:ext cx="6988342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7C24B52-2F55-A54C-9F21-107C71A12A7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638431" y="4769533"/>
            <a:ext cx="7080994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F2515-092F-1A4E-A4F7-14AF361AF56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456790" y="4769533"/>
            <a:ext cx="6968360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9A9AAEDD-5428-964F-868A-3213E4D1D2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6234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5087D5D-84EF-AE49-8E35-D637C02244B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632800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0F4755B3-093E-654C-B66E-30C77C160F1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6897" y="3096023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25F12D5-432D-D049-AAE0-96B1371232BD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946572" y="9827654"/>
            <a:ext cx="6988342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050257-C271-DE4A-A6CE-2807D3D70AB0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638431" y="9827654"/>
            <a:ext cx="7080994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A370E11-A6F9-7B48-A05E-56FF28D9E162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6456790" y="9827654"/>
            <a:ext cx="6968360" cy="20884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Image">
            <a:extLst>
              <a:ext uri="{FF2B5EF4-FFF2-40B4-BE49-F238E27FC236}">
                <a16:creationId xmlns:a16="http://schemas.microsoft.com/office/drawing/2014/main" id="{096AD6F1-9982-DD47-B2D7-7D977E67ECA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16462347" y="8154144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4" name="Image">
            <a:extLst>
              <a:ext uri="{FF2B5EF4-FFF2-40B4-BE49-F238E27FC236}">
                <a16:creationId xmlns:a16="http://schemas.microsoft.com/office/drawing/2014/main" id="{66AD2D99-6EC7-A740-917B-2D69EF93BAC2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632800" y="8154144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5" name="Image">
            <a:extLst>
              <a:ext uri="{FF2B5EF4-FFF2-40B4-BE49-F238E27FC236}">
                <a16:creationId xmlns:a16="http://schemas.microsoft.com/office/drawing/2014/main" id="{6AF358C0-2329-864E-B4C0-FA003A831C15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936897" y="8154144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57D81B5-9559-5249-8B42-1935739D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1825BD-37A0-604F-A081-713113AA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053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3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68A421-EB84-A041-A86D-9A752DFE8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329" y="172393"/>
            <a:ext cx="22426897" cy="211815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8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9169C14F-F678-8148-9CBD-0800740D586B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97BF50-6EC1-4042-8EA6-83118A559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5600" y="4801108"/>
            <a:ext cx="6502886" cy="69167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1904A65-CDB2-7A4E-A142-479693E323B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812602" y="4801108"/>
            <a:ext cx="6502886" cy="69167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0E497FB-F730-AA40-85D9-9D66F1C2E3E7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297134" y="4801108"/>
            <a:ext cx="6502886" cy="69167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2 000">
            <a:extLst>
              <a:ext uri="{FF2B5EF4-FFF2-40B4-BE49-F238E27FC236}">
                <a16:creationId xmlns:a16="http://schemas.microsoft.com/office/drawing/2014/main" id="{B5D0CB87-94A6-BB40-A503-9B236B958C2B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1007672" y="3289244"/>
            <a:ext cx="4564673" cy="154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latin typeface="Georgia" panose="02040502050405020303" pitchFamily="18" charset="0"/>
              </a:defRPr>
            </a:lvl1pPr>
          </a:lstStyle>
          <a:p>
            <a:r>
              <a:t>2 000</a:t>
            </a:r>
          </a:p>
        </p:txBody>
      </p:sp>
      <p:sp>
        <p:nvSpPr>
          <p:cNvPr id="21" name="9 000">
            <a:extLst>
              <a:ext uri="{FF2B5EF4-FFF2-40B4-BE49-F238E27FC236}">
                <a16:creationId xmlns:a16="http://schemas.microsoft.com/office/drawing/2014/main" id="{FDA70F19-A964-4B4A-9CFD-3121982B3D60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8795198" y="3276544"/>
            <a:ext cx="4564673" cy="154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latin typeface="Georgia" panose="02040502050405020303" pitchFamily="18" charset="0"/>
              </a:defRPr>
            </a:lvl1pPr>
          </a:lstStyle>
          <a:p>
            <a:r>
              <a:t>9 000 </a:t>
            </a:r>
          </a:p>
        </p:txBody>
      </p:sp>
      <p:sp>
        <p:nvSpPr>
          <p:cNvPr id="25" name="25">
            <a:extLst>
              <a:ext uri="{FF2B5EF4-FFF2-40B4-BE49-F238E27FC236}">
                <a16:creationId xmlns:a16="http://schemas.microsoft.com/office/drawing/2014/main" id="{5AE6578E-AE64-BE4F-94E1-257E9D813D83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16295458" y="3276544"/>
            <a:ext cx="6052332" cy="154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latin typeface="Georgia" panose="02040502050405020303" pitchFamily="18" charset="0"/>
              </a:defRPr>
            </a:lvl1pPr>
          </a:lstStyle>
          <a:p>
            <a:r>
              <a:t>25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EC13A18-F063-3941-8FA9-0E0AA1EA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9F04E7-4DC2-A545-9C96-1E5F4301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198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  <p15:guide id="3" orient="horz" pos="8017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741E36B-4F14-B944-B79E-751A37FE9F23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500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75FB18-CB78-234C-8B21-E54F21B21FD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638932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03BEA51-93EF-3D4D-B112-A16973ED6FF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6439678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A05458-F02F-AF46-80AE-D0F87660E57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951583" y="3948982"/>
            <a:ext cx="6990680" cy="877800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B40BBD-FAF4-1448-98F0-AC87D49013F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637413" y="3948982"/>
            <a:ext cx="7082011" cy="877800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D5229BB-4ADB-4B46-AE09-17906DA16ABD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6439678" y="3948982"/>
            <a:ext cx="6985472" cy="877800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6847DEA-9A12-BA40-A6CA-8E198C77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F41D22-796A-C84D-A06E-CE2E5952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40390" y="12824617"/>
            <a:ext cx="9420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465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9C59CD-0A69-624F-B0F0-B4EB68575EB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500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8A7FE3-D264-7C43-8A62-9EF0878A36B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638932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0AB4214-78FA-7746-9319-F344D578B87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6439678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7564C5C-BBDF-8E45-BF57-21C7A21D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A96B3DA-227E-DB4B-9D48-102925E9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53437" y="12824617"/>
            <a:ext cx="915930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4936B96-6825-1C48-8E80-8EF8CF1C71AD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948628"/>
            <a:ext cx="7029256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DD41AE0-5C85-9349-B81D-C8F33D00DF2E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8667763" y="3948627"/>
            <a:ext cx="7029256" cy="877836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5D2CAF7-1A80-5C40-8961-A60C7599A11C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16424180" y="3948627"/>
            <a:ext cx="7029256" cy="877836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9C59CD-0A69-624F-B0F0-B4EB68575EB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500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8A7FE3-D264-7C43-8A62-9EF0878A36B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638932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0AB4214-78FA-7746-9319-F344D578B87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6439678" y="3091508"/>
            <a:ext cx="7004764" cy="56609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6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CE0AEEE-65EF-014C-B7FA-0DF8EC57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7599" y="3950344"/>
            <a:ext cx="6988342" cy="8776644"/>
          </a:xfrm>
          <a:prstGeom prst="rect">
            <a:avLst/>
          </a:prstGeom>
        </p:spPr>
        <p:txBody>
          <a:bodyPr lIns="0">
            <a:noAutofit/>
          </a:bodyPr>
          <a:lstStyle>
            <a:lvl1pPr marL="857250" indent="-857250">
              <a:lnSpc>
                <a:spcPct val="100000"/>
              </a:lnSpc>
              <a:buSzPct val="100000"/>
              <a:buFont typeface="+mj-lt"/>
              <a:buAutoNum type="arabicPeriod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4D5C133-72B0-044F-9FC9-065E6D44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65FA070-D9B1-CE4B-946A-E7B8A570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E05AF42-CD6D-1D48-9138-F0ED4AADCC3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641752" y="3950344"/>
            <a:ext cx="6988342" cy="8776644"/>
          </a:xfrm>
          <a:prstGeom prst="rect">
            <a:avLst/>
          </a:prstGeom>
        </p:spPr>
        <p:txBody>
          <a:bodyPr lIns="0">
            <a:noAutofit/>
          </a:bodyPr>
          <a:lstStyle>
            <a:lvl1pPr marL="857250" indent="-857250">
              <a:lnSpc>
                <a:spcPct val="100000"/>
              </a:lnSpc>
              <a:buSzPct val="100000"/>
              <a:buFont typeface="+mj-lt"/>
              <a:buAutoNum type="arabicPeriod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AE7F796-0D99-FC4B-A7FD-0855ADB65F8D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16439678" y="3950344"/>
            <a:ext cx="6988342" cy="8776644"/>
          </a:xfrm>
          <a:prstGeom prst="rect">
            <a:avLst/>
          </a:prstGeom>
        </p:spPr>
        <p:txBody>
          <a:bodyPr lIns="0">
            <a:noAutofit/>
          </a:bodyPr>
          <a:lstStyle>
            <a:lvl1pPr marL="857250" indent="-857250">
              <a:lnSpc>
                <a:spcPct val="100000"/>
              </a:lnSpc>
              <a:buSzPct val="100000"/>
              <a:buFont typeface="+mj-lt"/>
              <a:buAutoNum type="arabicPeriod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00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4BB150-46AC-2042-81C9-1C89280B9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282DCA-F3EA-C745-BFA3-D1A5384EB0D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4743825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2CBC427-A32A-8349-8DF3-224C002F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D20353D-F493-4545-BE57-5104EC69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ED26A1-E68B-A044-A265-FB9BB8E7815D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948628"/>
            <a:ext cx="14788593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705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F990C13-BAEF-8F47-A097-0B666E3AA11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4743825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4BB150-46AC-2042-81C9-1C89280B9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9821F1-AA91-DE4C-9969-6F071B84630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37499" y="8557624"/>
            <a:ext cx="14743825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FFA6B2E-9563-1648-8765-4DD7711C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FB986B-950B-BC44-BB5D-D5050278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25865D-0288-FE48-A05E-2205143BBAE0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948628"/>
            <a:ext cx="14788593" cy="336657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5D96A6F-5EFA-0047-8BCD-36A4BFD61527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939087" y="9438456"/>
            <a:ext cx="14788593" cy="328853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81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A89810-9F5F-F84E-8818-7342CFAE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43478C-1C82-9643-8226-F154FF62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A67D31-9510-4543-92A0-7CB1622A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16FB558-851C-6645-B397-0BF250A748A3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128822"/>
            <a:ext cx="14788593" cy="9598166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22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1A60E-F117-3840-8092-5CC2B011C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750"/>
          <a:stretch/>
        </p:blipFill>
        <p:spPr>
          <a:xfrm>
            <a:off x="16078313" y="869950"/>
            <a:ext cx="8304100" cy="11518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43929D-B2F4-AF4B-8825-40000CA7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43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6460028" y="4808914"/>
            <a:ext cx="6965122" cy="791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455381" y="3097792"/>
            <a:ext cx="1519606" cy="11700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A89810-9F5F-F84E-8818-7342CFAE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43478C-1C82-9643-8226-F154FF62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A67D31-9510-4543-92A0-7CB1622A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A7F064-9C8C-3945-AEBA-ABE505ED35D3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66795" y="3092855"/>
            <a:ext cx="14768505" cy="9634133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27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9723A3-3CA0-C846-9B77-84924F8AF67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F0BD3B-C215-7E40-BCE5-CAF574E2333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516740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B9E1D7-76C0-B844-AA1B-F5939EEAA596}"/>
              </a:ext>
            </a:extLst>
          </p:cNvPr>
          <p:cNvSpPr/>
          <p:nvPr userDrawn="1"/>
        </p:nvSpPr>
        <p:spPr>
          <a:xfrm>
            <a:off x="4738688" y="-871817"/>
            <a:ext cx="67246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464D8D-EFE7-6F43-801A-3669C8DFD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30AC10-7BD5-1E43-ADE6-1A611B57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415F63-01F2-0B4E-BFCD-867BC1B4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3E0F07-7D06-8740-8BE1-CAC1F8D6900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66795" y="3977761"/>
            <a:ext cx="10861411" cy="8749227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F9B1143-242C-9C46-A7E0-6D0641EA9AA3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12522049" y="3977761"/>
            <a:ext cx="10861411" cy="8749227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9723A3-3CA0-C846-9B77-84924F8AF67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7499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99C205-EC3F-4F4B-9277-76B8775E5CC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39087" y="3948628"/>
            <a:ext cx="10854451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F0BD3B-C215-7E40-BCE5-CAF574E2333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516740" y="3091509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464D8D-EFE7-6F43-801A-3669C8DFD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30AC10-7BD5-1E43-ADE6-1A611B57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415F63-01F2-0B4E-BFCD-867BC1B4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2BC098-42C4-154E-A19E-D1AD9920F5E9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2518994" y="3948628"/>
            <a:ext cx="10854451" cy="877836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38" indent="-757238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32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6EF9A7-1934-CF4D-B042-F997AB97D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8F1170-FE83-FA41-94F5-BB92085E2E3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37499" y="59526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E3AD668-D689-B347-B135-F0DC2C20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5E4B5EF-BEF4-1645-8451-8CC67FED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43961B-7012-B840-9360-1204EDAA398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39087" y="6828222"/>
            <a:ext cx="10864986" cy="5898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3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948CF75-B4A2-044C-BB23-469D5FCAD9B4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2547988" y="59526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A73F5E1-683C-EB41-94E4-7060290B85AF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12515850" y="6828222"/>
            <a:ext cx="10828374" cy="5898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3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3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6EF9A7-1934-CF4D-B042-F997AB97D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8F1170-FE83-FA41-94F5-BB92085E2E3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37499" y="50382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639B352-4758-0840-8889-2332F78A835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2540186" y="5038295"/>
            <a:ext cx="10856039" cy="4849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4000" b="1" spc="300" baseline="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E3AD668-D689-B347-B135-F0DC2C20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5E4B5EF-BEF4-1645-8451-8CC67FED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C682AFB-F4CF-1841-9C7E-AE7207E6FDCD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66795" y="5917397"/>
            <a:ext cx="10861411" cy="680959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FE5C84B-7EF8-2A40-960F-D8BCDC5A059A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12561299" y="5917397"/>
            <a:ext cx="10863851" cy="6809591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84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06338A-4F39-EB40-94EB-BF17FAA5D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A155-7D05-5449-A522-F63931B4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CCE1657-D6FB-514E-91D2-5642B3B9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D71284-C0F8-C244-A381-368104F59C5E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39087" y="4431864"/>
            <a:ext cx="10864986" cy="8295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46B288-96B0-FD44-A162-D67D102F19A1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12546983" y="4431864"/>
            <a:ext cx="10864986" cy="8295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64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13885277" cy="96117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2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 userDrawn="1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13885277" cy="96117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 indent="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None/>
              <a:tabLst/>
              <a:defRPr sz="5000">
                <a:solidFill>
                  <a:schemeClr val="tx2"/>
                </a:solidFill>
              </a:defRPr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80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903321-2970-ED48-BF26-6A158CF21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4A97BE-8862-A54D-942C-203621AA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A353B9-4231-9F43-B971-A88DFE5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0424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BD96AF-8612-D044-8A4F-D23F1A158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3EFF51-5C0A-1A45-A6CF-A489E35F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599" y="8909532"/>
            <a:ext cx="7067604" cy="289804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371FD3-42DD-9D41-A57E-56A54B00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89" y="12824617"/>
            <a:ext cx="428625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272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43929D-B2F4-AF4B-8825-40000CA7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E16C0-FD95-154E-A9B6-8C120AA6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9689" y="0"/>
            <a:ext cx="117475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312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E306CA0-176F-4945-A654-2DBE4D1D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599" y="12624683"/>
            <a:ext cx="17565589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339929-65BC-754B-AF8C-4F30167D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9" y="12621150"/>
            <a:ext cx="1093787" cy="441708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A1667F9-A8AD-E64B-A003-654CEF801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2" y="547143"/>
            <a:ext cx="21232812" cy="1454698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6CE419A-D9BE-DA49-96A7-91BE433CB6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2" y="3429850"/>
            <a:ext cx="6584849" cy="624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0909538-8E3A-AA48-B5DC-463AB585C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10033200"/>
            <a:ext cx="17565587" cy="2215952"/>
          </a:xfrm>
        </p:spPr>
        <p:txBody>
          <a:bodyPr/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D0D547E-0567-2E43-BDB4-18B7397246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06759" y="3429850"/>
            <a:ext cx="6577718" cy="624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F3B418F-486F-E146-96CE-6A5782E1AE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6231515" y="3429850"/>
            <a:ext cx="6580860" cy="624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212813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61AA1D6-93BC-7E46-B43D-C6BE24CBC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0" y="10050463"/>
            <a:ext cx="12449174" cy="1828802"/>
          </a:xfrm>
        </p:spPr>
        <p:txBody>
          <a:bodyPr lIns="0" tIns="0" rIns="0" bIns="270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08" indent="0" algn="ctr">
              <a:buNone/>
              <a:defRPr sz="4000"/>
            </a:lvl2pPr>
            <a:lvl3pPr marL="1828619" indent="0" algn="ctr">
              <a:buNone/>
              <a:defRPr sz="3600"/>
            </a:lvl3pPr>
            <a:lvl4pPr marL="2742927" indent="0" algn="ctr">
              <a:buNone/>
              <a:defRPr sz="3200"/>
            </a:lvl4pPr>
            <a:lvl5pPr marL="3657237" indent="0" algn="ctr">
              <a:buNone/>
              <a:defRPr sz="3200"/>
            </a:lvl5pPr>
            <a:lvl6pPr marL="4571545" indent="0" algn="ctr">
              <a:buNone/>
              <a:defRPr sz="3200"/>
            </a:lvl6pPr>
            <a:lvl7pPr marL="5485854" indent="0" algn="ctr">
              <a:buNone/>
              <a:defRPr sz="3200"/>
            </a:lvl7pPr>
            <a:lvl8pPr marL="6400164" indent="0" algn="ctr">
              <a:buNone/>
              <a:defRPr sz="3200"/>
            </a:lvl8pPr>
            <a:lvl9pPr marL="7314472" indent="0" algn="ctr">
              <a:buNone/>
              <a:defRPr sz="3200"/>
            </a:lvl9pPr>
          </a:lstStyle>
          <a:p>
            <a:r>
              <a:rPr lang="ru-RU" dirty="0"/>
              <a:t>Автор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2160" y="3111500"/>
            <a:ext cx="19406839" cy="6213476"/>
          </a:xfrm>
        </p:spPr>
        <p:txBody>
          <a:bodyPr tIns="180000" anchor="ctr">
            <a:noAutofit/>
          </a:bodyPr>
          <a:lstStyle>
            <a:lvl1pPr marL="0" indent="0">
              <a:buClr>
                <a:schemeClr val="bg2"/>
              </a:buClr>
              <a:buSzPct val="120000"/>
              <a:buFont typeface="Arial Unicode MS" panose="020B0604020202020204" pitchFamily="34" charset="-128"/>
              <a:buChar char="▎"/>
              <a:defRPr sz="9600" baseline="0"/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13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gt;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9606B6-0E29-3149-9612-D1EF6D74FB4E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00" indent="-75720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020A0D5-087A-5E40-B567-958B9C47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600" y="8909535"/>
            <a:ext cx="7067604" cy="289803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9FEF5C7-21DD-9A41-8904-94BECE5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90" y="12824619"/>
            <a:ext cx="4286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C87BB1-0732-5C48-9892-A3B92A698C7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6414070" y="3104647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517525" indent="-51752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3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DD6DDC0A-0E08-5A40-89A0-12922CEE574F}"/>
              </a:ext>
            </a:extLst>
          </p:cNvPr>
          <p:cNvSpPr/>
          <p:nvPr userDrawn="1"/>
        </p:nvSpPr>
        <p:spPr>
          <a:xfrm>
            <a:off x="-248319" y="2324525"/>
            <a:ext cx="24880638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851112-F321-5E48-BE8D-357D982D4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18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текста/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51AF27-5FB1-0D40-AA05-42DF65248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599" y="12624683"/>
            <a:ext cx="17565589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D4967-2BE7-CC40-970C-E59E73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9" y="12621150"/>
            <a:ext cx="1093787" cy="441708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0CE3A18-3BEE-1E48-8DB5-EFDF81BE4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2" y="547143"/>
            <a:ext cx="21232812" cy="1454698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2B4190AE-DE9D-7B45-8685-C75786D2E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1" y="3429851"/>
            <a:ext cx="10239276" cy="8819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91E2E21-1D6C-DD48-81BA-272FC2FB570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5" y="3429851"/>
            <a:ext cx="10239570" cy="8819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330336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2FC109-D039-C641-AEC4-2AF1771C0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30" y="0"/>
            <a:ext cx="6967109" cy="2290544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600" y="8909535"/>
            <a:ext cx="7067604" cy="289803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90" y="12824619"/>
            <a:ext cx="4286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E768C3-AD17-EE40-A43E-0DA1B3E3A76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 indent="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None/>
              <a:tabLst/>
              <a:defRPr sz="4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16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D77BCA30-48FB-1A45-908A-2B9644A27AD4}"/>
              </a:ext>
            </a:extLst>
          </p:cNvPr>
          <p:cNvSpPr/>
          <p:nvPr userDrawn="1"/>
        </p:nvSpPr>
        <p:spPr>
          <a:xfrm>
            <a:off x="8642961" y="43"/>
            <a:ext cx="15759040" cy="13715918"/>
          </a:xfrm>
          <a:prstGeom prst="rect">
            <a:avLst/>
          </a:prstGeom>
          <a:solidFill>
            <a:srgbClr val="E8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459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600" y="8909535"/>
            <a:ext cx="7067604" cy="289803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90" y="12824619"/>
            <a:ext cx="4286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E768C3-AD17-EE40-A43E-0DA1B3E3A76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757200" indent="-75720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4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1503BF-182A-1948-92DA-8C4E79D1B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688194"/>
            <a:ext cx="6967109" cy="229054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01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D77BCA30-48FB-1A45-908A-2B9644A27AD4}"/>
              </a:ext>
            </a:extLst>
          </p:cNvPr>
          <p:cNvSpPr/>
          <p:nvPr userDrawn="1"/>
        </p:nvSpPr>
        <p:spPr>
          <a:xfrm>
            <a:off x="8642961" y="43"/>
            <a:ext cx="15759040" cy="13715918"/>
          </a:xfrm>
          <a:prstGeom prst="rect">
            <a:avLst/>
          </a:prstGeom>
          <a:solidFill>
            <a:srgbClr val="E8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459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20377600" y="8909535"/>
            <a:ext cx="7067604" cy="289803"/>
          </a:xfrm>
          <a:prstGeom prst="rect">
            <a:avLst/>
          </a:prstGeom>
        </p:spPr>
        <p:txBody>
          <a:bodyPr anchor="ctr"/>
          <a:lstStyle>
            <a:lvl1pPr algn="l">
              <a:defRPr sz="1500" spc="30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97090" y="12824619"/>
            <a:ext cx="428624" cy="73025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en-RU" smtClean="0"/>
              <a:pPr/>
              <a:t>‹#›</a:t>
            </a:fld>
            <a:endParaRPr lang="en-R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E768C3-AD17-EE40-A43E-0DA1B3E3A76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39088" y="3254946"/>
            <a:ext cx="7029256" cy="94835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 indent="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None/>
              <a:tabLst/>
              <a:defRPr sz="4000"/>
            </a:lvl1pPr>
            <a:lvl2pPr marL="914308" indent="0">
              <a:buNone/>
              <a:defRPr sz="2800"/>
            </a:lvl2pPr>
            <a:lvl3pPr marL="1828619" indent="0">
              <a:buNone/>
              <a:defRPr sz="2400"/>
            </a:lvl3pPr>
            <a:lvl4pPr marL="2742927" indent="0">
              <a:buNone/>
              <a:defRPr sz="2000"/>
            </a:lvl4pPr>
            <a:lvl5pPr marL="3657235" indent="0">
              <a:buNone/>
              <a:defRPr sz="2000"/>
            </a:lvl5pPr>
            <a:lvl6pPr marL="4571543" indent="0">
              <a:buNone/>
              <a:defRPr sz="2000"/>
            </a:lvl6pPr>
            <a:lvl7pPr marL="5485852" indent="0">
              <a:buNone/>
              <a:defRPr sz="2000"/>
            </a:lvl7pPr>
            <a:lvl8pPr marL="6400160" indent="0">
              <a:buNone/>
              <a:defRPr sz="2000"/>
            </a:lvl8pPr>
            <a:lvl9pPr marL="7314468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CA5733-097E-AD4D-B647-C1EF9B306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688194"/>
            <a:ext cx="6967109" cy="229054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7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2" y="547143"/>
            <a:ext cx="21232812" cy="1454698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599" y="12624683"/>
            <a:ext cx="17565589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9" y="12621150"/>
            <a:ext cx="1093787" cy="441708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600" y="3429851"/>
            <a:ext cx="21224775" cy="8819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19964" marR="0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19964" marR="0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64" marR="0" lvl="1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19964" marR="0" lvl="1" indent="-719928" algn="l" defTabSz="1907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64" marR="0" lvl="2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19964" marR="0" lvl="2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64" marR="0" lvl="3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19964" marR="0" lvl="3" indent="-715928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3043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5FE1-503A-4B96-8989-000D44BE7D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921456" y="2572168"/>
            <a:ext cx="16765337" cy="9650696"/>
          </a:xfrm>
        </p:spPr>
        <p:txBody>
          <a:bodyPr rIns="7200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6518" y="12760368"/>
            <a:ext cx="20595911" cy="535868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2532"/>
              </a:lnSpc>
              <a:spcAft>
                <a:spcPts val="0"/>
              </a:spcAft>
              <a:defRPr sz="1968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7146192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 или диаграмма">
  <p:cSld name="2_Текст или диаграмма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128713" y="766765"/>
            <a:ext cx="22131338" cy="154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22099589" y="12695240"/>
            <a:ext cx="1176213" cy="38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921457" y="2572170"/>
            <a:ext cx="16765339" cy="96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72000" bIns="45700" anchor="ctr" anchorCtr="0">
            <a:noAutofit/>
          </a:bodyPr>
          <a:lstStyle>
            <a:lvl1pPr marL="457177" lvl="0" indent="-228589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354" lvl="1" indent="-349741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SzPts val="1908"/>
              <a:buChar char="▌"/>
              <a:defRPr/>
            </a:lvl2pPr>
            <a:lvl3pPr marL="1371531" lvl="2" indent="-377171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340"/>
              <a:buChar char="›"/>
              <a:defRPr/>
            </a:lvl3pPr>
            <a:lvl4pPr marL="1828709" lvl="3" indent="-342883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5886" lvl="4" indent="-228589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063" lvl="5" indent="-342883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926520" y="12760370"/>
            <a:ext cx="20595911" cy="5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36000" anchor="b" anchorCtr="0">
            <a:noAutofit/>
          </a:bodyPr>
          <a:lstStyle>
            <a:lvl1pPr marL="457177" lvl="0" indent="-228589" algn="l">
              <a:lnSpc>
                <a:spcPct val="12859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None/>
              <a:defRPr sz="1970"/>
            </a:lvl1pPr>
            <a:lvl2pPr marL="914354" lvl="1" indent="-349741" algn="l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SzPts val="1908"/>
              <a:buChar char="▌"/>
              <a:defRPr/>
            </a:lvl2pPr>
            <a:lvl3pPr marL="1371531" lvl="2" indent="-377171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340"/>
              <a:buChar char="›"/>
              <a:defRPr/>
            </a:lvl3pPr>
            <a:lvl4pPr marL="1828709" lvl="3" indent="-342883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4pPr>
            <a:lvl5pPr marL="2285886" lvl="4" indent="-228589" algn="l">
              <a:lnSpc>
                <a:spcPct val="333333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063" lvl="5" indent="-342883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77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E9B63B0D-9D89-9F4B-BB8F-82609279DAD3}"/>
              </a:ext>
            </a:extLst>
          </p:cNvPr>
          <p:cNvSpPr/>
          <p:nvPr userDrawn="1"/>
        </p:nvSpPr>
        <p:spPr>
          <a:xfrm>
            <a:off x="6727" y="-14036"/>
            <a:ext cx="24402670" cy="13718672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CF1B2-2739-0744-941C-6995FE681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5284" y="-1025236"/>
            <a:ext cx="3104208" cy="1371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6B21C7-0989-BE47-961B-559E113FA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93" y="776305"/>
            <a:ext cx="12726355" cy="4775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9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06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0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0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354" lvl="0" indent="-68576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709" lvl="1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063" lvl="2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417" lvl="3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1771" lvl="4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126" lvl="5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480" lvl="6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4834" lvl="7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189" lvl="8" indent="-6857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0"/>
          <p:cNvSpPr txBox="1">
            <a:spLocks noGrp="1"/>
          </p:cNvSpPr>
          <p:nvPr>
            <p:ph type="sldNum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22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146" y="1186734"/>
            <a:ext cx="2272012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146" y="3073266"/>
            <a:ext cx="22720121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09" lvl="0" indent="-91433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218" lvl="1" indent="-846604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2pPr>
            <a:lvl3pPr marL="3657325" lvl="2" indent="-846604"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3pPr>
            <a:lvl4pPr marL="4876434" lvl="3" indent="-846604"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4pPr>
            <a:lvl5pPr marL="6095543" lvl="4" indent="-846604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5pPr>
            <a:lvl6pPr marL="7314652" lvl="5" indent="-846604"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6pPr>
            <a:lvl7pPr marL="8533759" lvl="6" indent="-846604"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7pPr>
            <a:lvl8pPr marL="9752868" lvl="7" indent="-846604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8pPr>
            <a:lvl9pPr marL="10971977" lvl="8" indent="-846604">
              <a:spcBef>
                <a:spcPts val="4266"/>
              </a:spcBef>
              <a:spcAft>
                <a:spcPts val="426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1751" y="12435246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3174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4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3" r:id="rId3"/>
    <p:sldLayoutId id="2147483674" r:id="rId4"/>
    <p:sldLayoutId id="2147483675" r:id="rId5"/>
    <p:sldLayoutId id="2147483809" r:id="rId6"/>
    <p:sldLayoutId id="2147483747" r:id="rId7"/>
    <p:sldLayoutId id="2147483810" r:id="rId8"/>
    <p:sldLayoutId id="2147483742" r:id="rId9"/>
    <p:sldLayoutId id="2147483746" r:id="rId10"/>
    <p:sldLayoutId id="2147483797" r:id="rId11"/>
    <p:sldLayoutId id="2147483741" r:id="rId12"/>
    <p:sldLayoutId id="2147483734" r:id="rId13"/>
    <p:sldLayoutId id="2147483735" r:id="rId14"/>
    <p:sldLayoutId id="2147483736" r:id="rId15"/>
    <p:sldLayoutId id="2147483749" r:id="rId16"/>
    <p:sldLayoutId id="2147483727" r:id="rId17"/>
    <p:sldLayoutId id="2147483745" r:id="rId18"/>
    <p:sldLayoutId id="2147483728" r:id="rId19"/>
    <p:sldLayoutId id="2147483737" r:id="rId20"/>
    <p:sldLayoutId id="2147483738" r:id="rId21"/>
    <p:sldLayoutId id="2147483739" r:id="rId22"/>
    <p:sldLayoutId id="2147483748" r:id="rId23"/>
    <p:sldLayoutId id="2147483743" r:id="rId24"/>
    <p:sldLayoutId id="2147483744" r:id="rId25"/>
    <p:sldLayoutId id="2147483798" r:id="rId26"/>
    <p:sldLayoutId id="2147483705" r:id="rId27"/>
    <p:sldLayoutId id="2147483706" r:id="rId28"/>
    <p:sldLayoutId id="2147483703" r:id="rId29"/>
    <p:sldLayoutId id="2147483704" r:id="rId30"/>
    <p:sldLayoutId id="2147483708" r:id="rId31"/>
    <p:sldLayoutId id="2147483709" r:id="rId32"/>
    <p:sldLayoutId id="2147483707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763" r:id="rId42"/>
    <p:sldLayoutId id="2147483764" r:id="rId43"/>
    <p:sldLayoutId id="2147483765" r:id="rId44"/>
    <p:sldLayoutId id="2147483800" r:id="rId45"/>
    <p:sldLayoutId id="2147483799" r:id="rId46"/>
    <p:sldLayoutId id="2147483766" r:id="rId47"/>
    <p:sldLayoutId id="2147483767" r:id="rId48"/>
    <p:sldLayoutId id="2147483768" r:id="rId49"/>
    <p:sldLayoutId id="2147483710" r:id="rId50"/>
    <p:sldLayoutId id="2147483702" r:id="rId51"/>
    <p:sldLayoutId id="2147483773" r:id="rId52"/>
    <p:sldLayoutId id="2147483711" r:id="rId53"/>
    <p:sldLayoutId id="2147483722" r:id="rId54"/>
    <p:sldLayoutId id="2147483720" r:id="rId55"/>
    <p:sldLayoutId id="2147483721" r:id="rId56"/>
    <p:sldLayoutId id="2147483723" r:id="rId57"/>
    <p:sldLayoutId id="2147483724" r:id="rId58"/>
    <p:sldLayoutId id="2147483772" r:id="rId59"/>
    <p:sldLayoutId id="2147483725" r:id="rId60"/>
    <p:sldLayoutId id="2147483769" r:id="rId61"/>
    <p:sldLayoutId id="2147483726" r:id="rId62"/>
    <p:sldLayoutId id="2147483693" r:id="rId63"/>
    <p:sldLayoutId id="2147483733" r:id="rId64"/>
    <p:sldLayoutId id="2147483731" r:id="rId65"/>
    <p:sldLayoutId id="2147483732" r:id="rId66"/>
    <p:sldLayoutId id="2147483715" r:id="rId67"/>
    <p:sldLayoutId id="2147483729" r:id="rId68"/>
    <p:sldLayoutId id="2147483717" r:id="rId69"/>
    <p:sldLayoutId id="2147483753" r:id="rId70"/>
    <p:sldLayoutId id="2147483716" r:id="rId71"/>
    <p:sldLayoutId id="2147483752" r:id="rId72"/>
    <p:sldLayoutId id="2147483718" r:id="rId73"/>
    <p:sldLayoutId id="2147483754" r:id="rId74"/>
    <p:sldLayoutId id="2147483719" r:id="rId75"/>
    <p:sldLayoutId id="2147483713" r:id="rId76"/>
    <p:sldLayoutId id="2147483771" r:id="rId77"/>
    <p:sldLayoutId id="2147483712" r:id="rId78"/>
    <p:sldLayoutId id="2147483714" r:id="rId79"/>
    <p:sldLayoutId id="2147483783" r:id="rId80"/>
    <p:sldLayoutId id="2147483784" r:id="rId81"/>
    <p:sldLayoutId id="2147483808" r:id="rId82"/>
    <p:sldLayoutId id="2147483786" r:id="rId83"/>
    <p:sldLayoutId id="2147483802" r:id="rId84"/>
    <p:sldLayoutId id="2147483787" r:id="rId85"/>
    <p:sldLayoutId id="2147483789" r:id="rId86"/>
    <p:sldLayoutId id="2147483792" r:id="rId87"/>
    <p:sldLayoutId id="2147483796" r:id="rId88"/>
    <p:sldLayoutId id="2147483801" r:id="rId89"/>
    <p:sldLayoutId id="2147483805" r:id="rId90"/>
    <p:sldLayoutId id="2147483806" r:id="rId91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7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832D4A-7BBE-174F-9659-BFC8B49C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762" y="1800684"/>
            <a:ext cx="15323651" cy="119153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876E20-CFA0-474E-9765-97C6EA9F4FF0}"/>
              </a:ext>
            </a:extLst>
          </p:cNvPr>
          <p:cNvSpPr/>
          <p:nvPr/>
        </p:nvSpPr>
        <p:spPr>
          <a:xfrm rot="5400000">
            <a:off x="21577565" y="10813079"/>
            <a:ext cx="3481754" cy="130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6AC13-2580-FE4F-8082-5C49F8582750}"/>
              </a:ext>
            </a:extLst>
          </p:cNvPr>
          <p:cNvSpPr/>
          <p:nvPr/>
        </p:nvSpPr>
        <p:spPr>
          <a:xfrm>
            <a:off x="8510349" y="4280373"/>
            <a:ext cx="3481754" cy="130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7D8AA-2BCC-2145-ACE0-45E7D51F5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/>
              <a:t>Марафон </a:t>
            </a:r>
            <a:br>
              <a:rPr lang="en-US" sz="9600" dirty="0"/>
            </a:br>
            <a:r>
              <a:rPr lang="ru-RU" sz="9600" dirty="0"/>
              <a:t>по функциональной грамотности</a:t>
            </a:r>
            <a:endParaRPr lang="en-R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EBE6B7-F6EB-084A-8250-6E7569AAD98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123.ya.ru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03EE1F5-E43B-B34C-B337-0E7DB0DEB805}"/>
              </a:ext>
            </a:extLst>
          </p:cNvPr>
          <p:cNvSpPr txBox="1">
            <a:spLocks/>
          </p:cNvSpPr>
          <p:nvPr/>
        </p:nvSpPr>
        <p:spPr>
          <a:xfrm>
            <a:off x="833566" y="7358824"/>
            <a:ext cx="9453434" cy="2861249"/>
          </a:xfrm>
          <a:prstGeom prst="rect">
            <a:avLst/>
          </a:prstGeom>
        </p:spPr>
        <p:txBody>
          <a:bodyPr anchor="t"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Материалы по формированию функциональной грамотности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от лучших экспертов страны: диагностика и курс для учителей, 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система обучающих заданий 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для учеников.  </a:t>
            </a:r>
          </a:p>
          <a:p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5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70C4B-A7F5-7A4E-9E90-3DD65A0E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10</a:t>
            </a:fld>
            <a:endParaRPr lang="en-RU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7CD3224-A8CE-9745-AECE-0B0CA40E7029}"/>
              </a:ext>
            </a:extLst>
          </p:cNvPr>
          <p:cNvSpPr txBox="1">
            <a:spLocks/>
          </p:cNvSpPr>
          <p:nvPr/>
        </p:nvSpPr>
        <p:spPr>
          <a:xfrm>
            <a:off x="939088" y="4692926"/>
            <a:ext cx="6524393" cy="709542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517525" indent="-517525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0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1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92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235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54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852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16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46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PingFang SC Regular"/>
              <a:buNone/>
            </a:pPr>
            <a:r>
              <a:rPr lang="ru-RU" sz="4000" dirty="0"/>
              <a:t>Комплексный подход </a:t>
            </a:r>
            <a:br>
              <a:rPr lang="ru-RU" sz="4000" dirty="0"/>
            </a:br>
            <a:r>
              <a:rPr lang="ru-RU" sz="4000" dirty="0"/>
              <a:t>в формате 360°.</a:t>
            </a:r>
          </a:p>
          <a:p>
            <a:r>
              <a:rPr lang="ru-RU" dirty="0"/>
              <a:t>Диагностика для учителя</a:t>
            </a:r>
          </a:p>
          <a:p>
            <a:r>
              <a:rPr lang="ru-RU" dirty="0"/>
              <a:t>Развитие для учителя</a:t>
            </a:r>
          </a:p>
          <a:p>
            <a:r>
              <a:rPr lang="ru-RU" dirty="0"/>
              <a:t>Мотивирующие задания </a:t>
            </a:r>
            <a:br>
              <a:rPr lang="en-US" dirty="0"/>
            </a:br>
            <a:r>
              <a:rPr lang="ru-RU" dirty="0"/>
              <a:t>для учеников в игровом формате</a:t>
            </a:r>
          </a:p>
          <a:p>
            <a:r>
              <a:rPr lang="ru-RU" dirty="0"/>
              <a:t>Система практических заданий по формированию функциональной грамотности </a:t>
            </a:r>
            <a:br>
              <a:rPr lang="en-US" dirty="0"/>
            </a:br>
            <a:r>
              <a:rPr lang="ru-RU" dirty="0"/>
              <a:t>у учеников</a:t>
            </a:r>
          </a:p>
          <a:p>
            <a:r>
              <a:rPr lang="ru-RU" dirty="0"/>
              <a:t>Методическое сопровождение по работе с заданиями </a:t>
            </a:r>
            <a:br>
              <a:rPr lang="en-US" dirty="0"/>
            </a:br>
            <a:r>
              <a:rPr lang="ru-RU" dirty="0"/>
              <a:t>для учителя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A80CDD3-5910-424A-AA93-E51300B60B7F}"/>
              </a:ext>
            </a:extLst>
          </p:cNvPr>
          <p:cNvSpPr txBox="1">
            <a:spLocks/>
          </p:cNvSpPr>
          <p:nvPr/>
        </p:nvSpPr>
        <p:spPr>
          <a:xfrm>
            <a:off x="8667763" y="4692926"/>
            <a:ext cx="7029256" cy="80340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517525" indent="-517525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0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1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92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235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54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852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16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46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PingFang SC Regular"/>
              <a:buNone/>
            </a:pPr>
            <a:r>
              <a:rPr lang="ru-RU" sz="4000" dirty="0"/>
              <a:t>Марафон легко встраивается в основной образовательный процесс, </a:t>
            </a:r>
            <a:r>
              <a:rPr lang="en-US" sz="4000" dirty="0"/>
              <a:t> </a:t>
            </a:r>
            <a:r>
              <a:rPr lang="ru-RU" sz="4000" dirty="0"/>
              <a:t>может быть проведен </a:t>
            </a:r>
            <a:br>
              <a:rPr lang="en-US" sz="4000" dirty="0"/>
            </a:br>
            <a:r>
              <a:rPr lang="ru-RU" sz="4000" dirty="0"/>
              <a:t>в </a:t>
            </a:r>
            <a:r>
              <a:rPr lang="ru-RU" sz="4000" dirty="0" err="1"/>
              <a:t>т.ч</a:t>
            </a:r>
            <a:r>
              <a:rPr lang="ru-RU" sz="4000" dirty="0"/>
              <a:t> в дистанционном формате.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31D3B4B-7189-FF43-8213-E2F29805317C}"/>
              </a:ext>
            </a:extLst>
          </p:cNvPr>
          <p:cNvSpPr txBox="1">
            <a:spLocks/>
          </p:cNvSpPr>
          <p:nvPr/>
        </p:nvSpPr>
        <p:spPr>
          <a:xfrm>
            <a:off x="16463741" y="4692926"/>
            <a:ext cx="7029256" cy="803406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/>
              <a:t>Аналитический отчет </a:t>
            </a:r>
            <a:br>
              <a:rPr lang="en-US" sz="4000" dirty="0"/>
            </a:br>
            <a:r>
              <a:rPr lang="ru-RU" sz="4000" dirty="0"/>
              <a:t>и сертификат учителю </a:t>
            </a:r>
            <a:br>
              <a:rPr lang="en-US" sz="4000" dirty="0"/>
            </a:br>
            <a:r>
              <a:rPr lang="ru-RU" sz="4000" dirty="0"/>
              <a:t>по итогам марафона. Грамоты для учеников.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9BBAC0-D4AF-804B-B817-78721F25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3" y="3096019"/>
            <a:ext cx="1755150" cy="1170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8677B4-042C-994F-9198-770953A2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3741" y="3190382"/>
            <a:ext cx="1358825" cy="11700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64960D-E897-7A44-A10A-B2D70F76D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59" y="3001657"/>
            <a:ext cx="1358824" cy="1358824"/>
          </a:xfrm>
          <a:prstGeom prst="rect">
            <a:avLst/>
          </a:prstGeom>
        </p:spPr>
      </p:pic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B3FD0717-977C-3C43-B2B9-B63929C122B1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C3ED88-AA84-C944-8613-64383473D124}"/>
              </a:ext>
            </a:extLst>
          </p:cNvPr>
          <p:cNvSpPr txBox="1">
            <a:spLocks/>
          </p:cNvSpPr>
          <p:nvPr/>
        </p:nvSpPr>
        <p:spPr>
          <a:xfrm>
            <a:off x="940229" y="0"/>
            <a:ext cx="22484921" cy="229054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Особенности  Марафона по функциональной грамотности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975AC-631B-974E-B016-F4F3A97EB73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019638" y="3423792"/>
            <a:ext cx="6405511" cy="7918074"/>
          </a:xfrm>
        </p:spPr>
        <p:txBody>
          <a:bodyPr/>
          <a:lstStyle/>
          <a:p>
            <a:pPr fontAlgn="base"/>
            <a:r>
              <a:rPr lang="ru-RU" dirty="0"/>
              <a:t>46 кейсов на 60 мин </a:t>
            </a:r>
            <a:br>
              <a:rPr lang="en-US" dirty="0"/>
            </a:br>
            <a:r>
              <a:rPr lang="ru-RU" dirty="0"/>
              <a:t>тестирования</a:t>
            </a:r>
            <a:r>
              <a:rPr lang="en-US" dirty="0"/>
              <a:t>. </a:t>
            </a:r>
            <a:r>
              <a:rPr lang="ru-RU" dirty="0"/>
              <a:t>Кейсы разработаны совместно с методистами Московского государственного педагогического университета</a:t>
            </a:r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Сертификат, рекомендации </a:t>
            </a:r>
            <a:br>
              <a:rPr lang="en-US" dirty="0"/>
            </a:br>
            <a:r>
              <a:rPr lang="ru-RU" dirty="0"/>
              <a:t>и материалы для развития </a:t>
            </a:r>
            <a:br>
              <a:rPr lang="en-US" dirty="0"/>
            </a:br>
            <a:r>
              <a:rPr lang="ru-RU" dirty="0"/>
              <a:t>по всем 6 содержательным линиям по итогам тестирования</a:t>
            </a:r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Диагностику можно проходить </a:t>
            </a:r>
            <a:br>
              <a:rPr lang="ru-RU" dirty="0"/>
            </a:br>
            <a:r>
              <a:rPr lang="ru-RU" dirty="0"/>
              <a:t>в любое удобное время </a:t>
            </a:r>
            <a:br>
              <a:rPr lang="ru-RU" dirty="0"/>
            </a:br>
            <a:r>
              <a:rPr lang="ru-RU" dirty="0"/>
              <a:t>с 05 октября по 05 ноября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F90527-929C-114B-AD8F-690C79A97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Бесплатная онлайн-диагностика компетенций учителя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по формированию функциональной грамотности у учеников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AB78-A24C-3042-B73D-485D7069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11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8322A9-115A-A54B-9480-991888A61CC5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128822"/>
            <a:ext cx="11462999" cy="9598166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1" dirty="0"/>
              <a:t>Тест оценивает компетенции по способности формировать у учеников:</a:t>
            </a:r>
          </a:p>
          <a:p>
            <a:r>
              <a:rPr lang="ru-RU" dirty="0"/>
              <a:t>читательскую грамотность</a:t>
            </a:r>
          </a:p>
          <a:p>
            <a:r>
              <a:rPr lang="ru-RU" dirty="0"/>
              <a:t>математическую грамотность</a:t>
            </a:r>
          </a:p>
          <a:p>
            <a:r>
              <a:rPr lang="ru-RU" dirty="0"/>
              <a:t>естественно-научную грамотность</a:t>
            </a:r>
          </a:p>
          <a:p>
            <a:r>
              <a:rPr lang="ru-RU" dirty="0"/>
              <a:t>финансовую грамотность</a:t>
            </a:r>
          </a:p>
          <a:p>
            <a:r>
              <a:rPr lang="ru-RU" dirty="0"/>
              <a:t>креативное мышление</a:t>
            </a:r>
          </a:p>
          <a:p>
            <a:r>
              <a:rPr lang="ru-RU" dirty="0"/>
              <a:t>глобальные компетенции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81BFBC-01EF-F940-B97F-2920486DA16B}"/>
              </a:ext>
            </a:extLst>
          </p:cNvPr>
          <p:cNvSpPr/>
          <p:nvPr/>
        </p:nvSpPr>
        <p:spPr>
          <a:xfrm>
            <a:off x="14689395" y="3113088"/>
            <a:ext cx="8753932" cy="3062176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CF37F1-BD68-154D-B52B-F186D7F7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668" y="7806006"/>
            <a:ext cx="1358825" cy="117009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F94828-3BF9-5E46-B420-837E31D342F4}"/>
              </a:ext>
            </a:extLst>
          </p:cNvPr>
          <p:cNvSpPr/>
          <p:nvPr/>
        </p:nvSpPr>
        <p:spPr>
          <a:xfrm>
            <a:off x="14689395" y="7076766"/>
            <a:ext cx="8753932" cy="2595467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D0F0CC-74A2-214B-9535-2F3C960D3D57}"/>
              </a:ext>
            </a:extLst>
          </p:cNvPr>
          <p:cNvSpPr/>
          <p:nvPr/>
        </p:nvSpPr>
        <p:spPr>
          <a:xfrm>
            <a:off x="14689395" y="10573735"/>
            <a:ext cx="8753932" cy="2166277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944BFB-0FE7-AC43-B9AB-71903D317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337" y="10843050"/>
            <a:ext cx="1578323" cy="1627646"/>
          </a:xfrm>
          <a:prstGeom prst="rect">
            <a:avLst/>
          </a:prstGeom>
        </p:spPr>
      </p:pic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89138BAE-DA1A-034E-A205-945C54956719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6D2C57-2251-EF41-88E3-D7728446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1681" y="3882076"/>
            <a:ext cx="1137012" cy="14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4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F90527-929C-114B-AD8F-690C79A97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1174704" cy="2290543"/>
          </a:xfrm>
        </p:spPr>
        <p:txBody>
          <a:bodyPr/>
          <a:lstStyle/>
          <a:p>
            <a:r>
              <a:rPr lang="ru-RU" dirty="0"/>
              <a:t>Бесплатный онлайн-курс повышения квалификации </a:t>
            </a:r>
            <a:br>
              <a:rPr lang="ru-RU" dirty="0"/>
            </a:br>
            <a:r>
              <a:rPr lang="ru-RU" dirty="0"/>
              <a:t>по методике формирования ФГ у учеников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AB78-A24C-3042-B73D-485D7069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12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8322A9-115A-A54B-9480-991888A61CC5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9087" y="3128822"/>
            <a:ext cx="11252119" cy="9598166"/>
          </a:xfrm>
        </p:spPr>
        <p:txBody>
          <a:bodyPr/>
          <a:lstStyle/>
          <a:p>
            <a:pPr fontAlgn="base"/>
            <a:r>
              <a:rPr lang="ru-RU" dirty="0"/>
              <a:t>Формирование читательской грамотности, математической грамотности, естественно-научной грамотности, финансовой грамотности, креативного мышления, глобальных компетенций</a:t>
            </a:r>
            <a:endParaRPr lang="ru-RU" b="1" dirty="0"/>
          </a:p>
          <a:p>
            <a:pPr fontAlgn="base"/>
            <a:r>
              <a:rPr lang="ru-RU" dirty="0"/>
              <a:t>Видео-интервью экспертов</a:t>
            </a:r>
            <a:endParaRPr lang="ru-RU" b="1" dirty="0"/>
          </a:p>
          <a:p>
            <a:pPr fontAlgn="base"/>
            <a:r>
              <a:rPr lang="ru-RU" dirty="0"/>
              <a:t>Кейсы с разбором и комментариями экспертов</a:t>
            </a:r>
            <a:endParaRPr lang="ru-RU" b="1" dirty="0"/>
          </a:p>
          <a:p>
            <a:pPr fontAlgn="base"/>
            <a:r>
              <a:rPr lang="ru-RU" dirty="0"/>
              <a:t>Примеры конкретных заданий по развитию функциональной грамотности</a:t>
            </a:r>
            <a:endParaRPr lang="ru-RU" b="1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D9D0947-8038-3648-95F8-9D249533BC6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019638" y="3423792"/>
            <a:ext cx="6405512" cy="1493636"/>
          </a:xfrm>
        </p:spPr>
        <p:txBody>
          <a:bodyPr/>
          <a:lstStyle/>
          <a:p>
            <a:r>
              <a:rPr lang="ru-RU" dirty="0"/>
              <a:t>Курс разработан с лучшими экспертами страны: методисты ЦОКО ИСРО РАО и МГПУ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9C74B55-18ED-3B46-B4FF-043DF80EA064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7816F5-8F6C-D44A-9F2F-42B78C076E76}"/>
              </a:ext>
            </a:extLst>
          </p:cNvPr>
          <p:cNvSpPr/>
          <p:nvPr/>
        </p:nvSpPr>
        <p:spPr>
          <a:xfrm>
            <a:off x="14689395" y="3113088"/>
            <a:ext cx="8753932" cy="2166277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12C185E-BCAF-D642-97F8-C97808D972AD}"/>
              </a:ext>
            </a:extLst>
          </p:cNvPr>
          <p:cNvSpPr txBox="1">
            <a:spLocks/>
          </p:cNvSpPr>
          <p:nvPr/>
        </p:nvSpPr>
        <p:spPr>
          <a:xfrm>
            <a:off x="17019638" y="11101890"/>
            <a:ext cx="6405512" cy="1145528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/>
              <a:t>курс на 36 часов, доступный для прохождения в любое удобное учителю время</a:t>
            </a:r>
            <a:endParaRPr lang="ru-RU" b="1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21257D6-7CBE-7D49-9C9A-0504263DD0D0}"/>
              </a:ext>
            </a:extLst>
          </p:cNvPr>
          <p:cNvSpPr txBox="1">
            <a:spLocks/>
          </p:cNvSpPr>
          <p:nvPr/>
        </p:nvSpPr>
        <p:spPr>
          <a:xfrm>
            <a:off x="17019638" y="6084134"/>
            <a:ext cx="6405512" cy="112050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/>
              <a:t>Методические материалы для учителя: чек-листы, памятки и т.п.</a:t>
            </a:r>
            <a:endParaRPr lang="ru-RU" b="1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5F97981-943E-4D40-AB81-777575234611}"/>
              </a:ext>
            </a:extLst>
          </p:cNvPr>
          <p:cNvSpPr txBox="1">
            <a:spLocks/>
          </p:cNvSpPr>
          <p:nvPr/>
        </p:nvSpPr>
        <p:spPr>
          <a:xfrm>
            <a:off x="17019638" y="8371340"/>
            <a:ext cx="6405512" cy="1563845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/>
              <a:t>Удостоверение по итогам повышения квалификации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B0BE49-19D0-C54B-9C26-3718905097AC}"/>
              </a:ext>
            </a:extLst>
          </p:cNvPr>
          <p:cNvSpPr/>
          <p:nvPr/>
        </p:nvSpPr>
        <p:spPr>
          <a:xfrm>
            <a:off x="14689395" y="10773464"/>
            <a:ext cx="8753932" cy="1737975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7C1B5E3-3184-364B-BF64-1FBF8E4B3B63}"/>
              </a:ext>
            </a:extLst>
          </p:cNvPr>
          <p:cNvSpPr/>
          <p:nvPr/>
        </p:nvSpPr>
        <p:spPr>
          <a:xfrm>
            <a:off x="14689395" y="8070123"/>
            <a:ext cx="8753932" cy="2166277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F79E7F2-C937-E84C-82A3-47E8717AB6F4}"/>
              </a:ext>
            </a:extLst>
          </p:cNvPr>
          <p:cNvSpPr/>
          <p:nvPr/>
        </p:nvSpPr>
        <p:spPr>
          <a:xfrm>
            <a:off x="14689395" y="5766840"/>
            <a:ext cx="8753932" cy="1737975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521FD13-3E0D-EE4A-8881-EA5AC87B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280" y="3475025"/>
            <a:ext cx="1371600" cy="14076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C2A57A-634A-3B4C-A1AE-8D641415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120" y="6071607"/>
            <a:ext cx="1645920" cy="11025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E07AA7-33C5-C044-869A-F54727CBE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6668" y="8568211"/>
            <a:ext cx="1358825" cy="11700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AE4B4D-C01C-8447-86AA-5DB16D05E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1030" y="11089604"/>
            <a:ext cx="1170099" cy="1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8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2A4C69-574C-E947-BE77-C4EBC7033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13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12188825" cy="961178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Система обучающих занятий для каждого класса, раскрывающая группу умений </a:t>
            </a:r>
            <a:br>
              <a:rPr lang="ru-RU" sz="4000" b="1" dirty="0"/>
            </a:br>
            <a:r>
              <a:rPr lang="ru-RU" sz="4000" b="1" dirty="0"/>
              <a:t>по работе с информацией в логике их освоения:</a:t>
            </a:r>
          </a:p>
          <a:p>
            <a:pPr marL="768350" indent="-768350"/>
            <a:r>
              <a:rPr lang="ru-RU" sz="4000" dirty="0"/>
              <a:t>умение ориентироваться в источнике информации</a:t>
            </a:r>
          </a:p>
          <a:p>
            <a:pPr marL="768350" indent="-768350"/>
            <a:r>
              <a:rPr lang="ru-RU" sz="4000" dirty="0"/>
              <a:t>умение определить характер требуемой информации и извлечь ее</a:t>
            </a:r>
          </a:p>
          <a:p>
            <a:pPr marL="768350" indent="-768350"/>
            <a:r>
              <a:rPr lang="ru-RU" sz="4000" dirty="0"/>
              <a:t>умение определить характер недостающей информации и способы ее восполнения</a:t>
            </a:r>
          </a:p>
          <a:p>
            <a:pPr marL="768350" indent="-768350"/>
            <a:r>
              <a:rPr lang="ru-RU" sz="4000" dirty="0"/>
              <a:t>обобщающие занятия по работе </a:t>
            </a:r>
            <a:br>
              <a:rPr lang="ru-RU" sz="4000" dirty="0"/>
            </a:br>
            <a:r>
              <a:rPr lang="ru-RU" sz="4000" dirty="0"/>
              <a:t>с информацией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2753F5E-63B4-9E4E-BED7-B4FA61A208D3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97F539F-1E45-D040-869F-69FAF24CCBBA}"/>
              </a:ext>
            </a:extLst>
          </p:cNvPr>
          <p:cNvSpPr txBox="1">
            <a:spLocks/>
          </p:cNvSpPr>
          <p:nvPr/>
        </p:nvSpPr>
        <p:spPr>
          <a:xfrm>
            <a:off x="17019638" y="3423792"/>
            <a:ext cx="6405512" cy="1493636"/>
          </a:xfrm>
          <a:prstGeom prst="rect">
            <a:avLst/>
          </a:prstGeom>
        </p:spPr>
        <p:txBody>
          <a:bodyPr anchor="ctr"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Задания разработаны </a:t>
            </a:r>
            <a:br>
              <a:rPr lang="ru-RU" sz="3000" dirty="0"/>
            </a:br>
            <a:r>
              <a:rPr lang="ru-RU" sz="3000" dirty="0"/>
              <a:t>совместно с ИСРО РАО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6572C1-ACBE-0D45-BEB4-1F99BE49B08E}"/>
              </a:ext>
            </a:extLst>
          </p:cNvPr>
          <p:cNvSpPr/>
          <p:nvPr/>
        </p:nvSpPr>
        <p:spPr>
          <a:xfrm>
            <a:off x="14689395" y="3113088"/>
            <a:ext cx="8753932" cy="2166277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C7F118-1D1D-EA4E-AB96-27D97F68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280" y="3475025"/>
            <a:ext cx="1371600" cy="1407695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A11E372-2048-6C4A-9D4C-1DE7881D4D83}"/>
              </a:ext>
            </a:extLst>
          </p:cNvPr>
          <p:cNvSpPr txBox="1">
            <a:spLocks/>
          </p:cNvSpPr>
          <p:nvPr/>
        </p:nvSpPr>
        <p:spPr>
          <a:xfrm>
            <a:off x="17019638" y="6287336"/>
            <a:ext cx="6405512" cy="11205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38" indent="-33338"/>
            <a:r>
              <a:rPr lang="ru-RU" dirty="0"/>
              <a:t>Есть возможность выдавать задания в комфортном классу темпе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26B464D-D1D2-8B4D-A789-AE97652D3CC4}"/>
              </a:ext>
            </a:extLst>
          </p:cNvPr>
          <p:cNvSpPr txBox="1">
            <a:spLocks/>
          </p:cNvSpPr>
          <p:nvPr/>
        </p:nvSpPr>
        <p:spPr>
          <a:xfrm>
            <a:off x="17019638" y="8697505"/>
            <a:ext cx="6405512" cy="1563845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38" indent="-33338"/>
            <a:r>
              <a:rPr lang="ru-RU" dirty="0"/>
              <a:t>Методическое сопровождение </a:t>
            </a:r>
            <a:br>
              <a:rPr lang="ru-RU" dirty="0"/>
            </a:br>
            <a:r>
              <a:rPr lang="ru-RU" dirty="0"/>
              <a:t>и рекомендации учителю </a:t>
            </a:r>
            <a:br>
              <a:rPr lang="ru-RU" dirty="0"/>
            </a:br>
            <a:r>
              <a:rPr lang="ru-RU" dirty="0"/>
              <a:t>по работе с заданиями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C9205B-C76B-E847-BF1A-31A507B774CF}"/>
              </a:ext>
            </a:extLst>
          </p:cNvPr>
          <p:cNvSpPr/>
          <p:nvPr/>
        </p:nvSpPr>
        <p:spPr>
          <a:xfrm>
            <a:off x="14689395" y="8396288"/>
            <a:ext cx="8753932" cy="2166277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70D8603-4447-7649-9E9B-405627572DB5}"/>
              </a:ext>
            </a:extLst>
          </p:cNvPr>
          <p:cNvSpPr/>
          <p:nvPr/>
        </p:nvSpPr>
        <p:spPr>
          <a:xfrm>
            <a:off x="14689395" y="5754688"/>
            <a:ext cx="8753932" cy="2166277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0D47A1-757D-BC45-B610-04BA21F8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030" y="6241122"/>
            <a:ext cx="1170099" cy="11700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9E3A68-7C63-5249-A093-79861C0A2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120" y="8894376"/>
            <a:ext cx="1645920" cy="11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2A4C69-574C-E947-BE77-C4EBC7033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14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6" y="3115204"/>
            <a:ext cx="8010950" cy="961178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В задании нужно соотнести визуальный образ и текст. Причем в тексте животное </a:t>
            </a:r>
            <a:br>
              <a:rPr lang="ru-RU" sz="4000" dirty="0"/>
            </a:br>
            <a:r>
              <a:rPr lang="ru-RU" sz="4000" dirty="0"/>
              <a:t>не названо явно. Нужно определить, кто это, </a:t>
            </a:r>
            <a:br>
              <a:rPr lang="ru-RU" sz="4000" dirty="0"/>
            </a:br>
            <a:r>
              <a:rPr lang="ru-RU" sz="4000" dirty="0"/>
              <a:t>по описанию, а выбрав соответствующую иллюстрацию, ребенок узнает, о ком же говорится в отрывке.</a:t>
            </a:r>
            <a:endParaRPr lang="en-US" sz="40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EC9A064-B20C-EA48-8434-1268C0E21688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4D2EBBDB-DEAF-F143-9F28-46B0C6C5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1" y="3330353"/>
            <a:ext cx="10552934" cy="8001799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76BCEF6-E7F7-254B-92D9-0859CAB29F67}"/>
              </a:ext>
            </a:extLst>
          </p:cNvPr>
          <p:cNvSpPr/>
          <p:nvPr/>
        </p:nvSpPr>
        <p:spPr>
          <a:xfrm>
            <a:off x="12586447" y="3115202"/>
            <a:ext cx="10819637" cy="8745104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15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6" y="3115204"/>
            <a:ext cx="8010950" cy="961178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В задании нужно соотнести контекст и внутреннюю форму слова. На основе сходства значения и описания нужно </a:t>
            </a:r>
            <a:br>
              <a:rPr lang="ru-RU" sz="4000" dirty="0"/>
            </a:br>
            <a:r>
              <a:rPr lang="ru-RU" sz="4000" dirty="0"/>
              <a:t>сделать выбор.</a:t>
            </a:r>
            <a:endParaRPr lang="en-US" sz="40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EC9A064-B20C-EA48-8434-1268C0E21688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E80D56F2-3EEA-3D42-B26D-017DB138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433" y="3558906"/>
            <a:ext cx="9918138" cy="803052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47E5D-509A-9A40-B09F-C58452D247F0}"/>
              </a:ext>
            </a:extLst>
          </p:cNvPr>
          <p:cNvSpPr/>
          <p:nvPr/>
        </p:nvSpPr>
        <p:spPr>
          <a:xfrm>
            <a:off x="12816006" y="3115201"/>
            <a:ext cx="10590078" cy="9031593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C46248F5-50C3-0E48-BA24-293751E14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3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16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6" y="3115204"/>
            <a:ext cx="8010950" cy="961178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Задание, в котором </a:t>
            </a:r>
            <a:br>
              <a:rPr lang="ru-RU" sz="4000" dirty="0"/>
            </a:br>
            <a:r>
              <a:rPr lang="ru-RU" sz="4000" dirty="0"/>
              <a:t>нужно восстановить (сконструировать) значение слова, опираясь на разные источники информации, каждый </a:t>
            </a:r>
            <a:br>
              <a:rPr lang="ru-RU" sz="4000" dirty="0"/>
            </a:br>
            <a:r>
              <a:rPr lang="ru-RU" sz="4000" dirty="0"/>
              <a:t>из которых не дает полной картины.</a:t>
            </a:r>
            <a:endParaRPr lang="en-US" sz="40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EC9A064-B20C-EA48-8434-1268C0E21688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36092760-D707-8540-BA69-C437ADB92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929" y="3428584"/>
            <a:ext cx="11683864" cy="961178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D80152-D161-BC4E-A611-FAEC7C3B4BF6}"/>
              </a:ext>
            </a:extLst>
          </p:cNvPr>
          <p:cNvSpPr/>
          <p:nvPr/>
        </p:nvSpPr>
        <p:spPr>
          <a:xfrm>
            <a:off x="11722220" y="3115201"/>
            <a:ext cx="11683864" cy="10078414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47F3D2C-8FA2-9940-A260-095348E23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4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17</a:t>
            </a:fld>
            <a:endParaRPr lang="en-RU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EC9A064-B20C-EA48-8434-1268C0E21688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5C4C017-F30D-FF4A-9839-DDFCB511A256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6" y="3115204"/>
            <a:ext cx="7914872" cy="961178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Работа с пространственными представлениями и переводом текстовой информации </a:t>
            </a:r>
            <a:br>
              <a:rPr lang="ru-RU" sz="4000" dirty="0"/>
            </a:br>
            <a:r>
              <a:rPr lang="ru-RU" sz="4000" dirty="0"/>
              <a:t>в разные формы представления в зависимости от поставленной задачи. </a:t>
            </a:r>
            <a:br>
              <a:rPr lang="ru-RU" sz="4000" dirty="0"/>
            </a:br>
            <a:r>
              <a:rPr lang="ru-RU" sz="4000" dirty="0"/>
              <a:t>Для выполнения этого задания нужно проделать цепочку мыслительных шагов, понять, как положение относительно объекта влияет на его описание.</a:t>
            </a:r>
            <a:endParaRPr lang="en-US" sz="4000" dirty="0"/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1E5FA7B4-C21C-1840-9605-A55AAD59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580" y="3449948"/>
            <a:ext cx="8897163" cy="9371841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EE264A-4E64-034F-A382-E8BE061B29B7}"/>
              </a:ext>
            </a:extLst>
          </p:cNvPr>
          <p:cNvSpPr/>
          <p:nvPr/>
        </p:nvSpPr>
        <p:spPr>
          <a:xfrm>
            <a:off x="13755303" y="3115201"/>
            <a:ext cx="9650780" cy="10078414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4FE2FD0-D0EE-C941-A73B-38F44BD1D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2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2A4C69-574C-E947-BE77-C4EBC7033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Игра-</a:t>
            </a:r>
            <a:r>
              <a:rPr lang="ru-RU" dirty="0" err="1"/>
              <a:t>квест</a:t>
            </a:r>
            <a:r>
              <a:rPr lang="ru-RU" dirty="0"/>
              <a:t> «Иду к цели» с вовлекающими заданиями </a:t>
            </a:r>
            <a:br>
              <a:rPr lang="ru-RU" dirty="0"/>
            </a:br>
            <a:r>
              <a:rPr lang="ru-RU" dirty="0"/>
              <a:t>по функциональной грамотности для учеников 1–6 классов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18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13885277" cy="9611784"/>
          </a:xfrm>
        </p:spPr>
        <p:txBody>
          <a:bodyPr/>
          <a:lstStyle/>
          <a:p>
            <a:r>
              <a:rPr lang="ru-RU" dirty="0"/>
              <a:t>красочная онлайн-игра на основе сюжета «Поход с друзьями»</a:t>
            </a:r>
          </a:p>
          <a:p>
            <a:r>
              <a:rPr lang="ru-RU" dirty="0"/>
              <a:t>интерактивные задания на читательскую </a:t>
            </a:r>
            <a:br>
              <a:rPr lang="ru-RU" dirty="0"/>
            </a:br>
            <a:r>
              <a:rPr lang="ru-RU" dirty="0"/>
              <a:t>и математическую грамотность</a:t>
            </a:r>
          </a:p>
          <a:p>
            <a:r>
              <a:rPr lang="ru-RU" dirty="0"/>
              <a:t>можно выдать на каникулы </a:t>
            </a:r>
            <a:br>
              <a:rPr lang="ru-RU" dirty="0"/>
            </a:br>
            <a:r>
              <a:rPr lang="ru-RU" dirty="0"/>
              <a:t>для организации интересного и полезного досуга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348A351-1D82-AB4D-B203-C886F9656738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E6E58EFA-7A14-7046-AF4F-9F174699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938" y="3115204"/>
            <a:ext cx="5063942" cy="14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7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2A4C69-574C-E947-BE77-C4EBC7033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Игра-</a:t>
            </a:r>
            <a:r>
              <a:rPr lang="ru-RU" dirty="0" err="1"/>
              <a:t>квест</a:t>
            </a:r>
            <a:r>
              <a:rPr lang="ru-RU" dirty="0"/>
              <a:t> «Иду к цели» с вовлекающими заданиями </a:t>
            </a:r>
            <a:br>
              <a:rPr lang="ru-RU" dirty="0"/>
            </a:br>
            <a:r>
              <a:rPr lang="ru-RU" dirty="0"/>
              <a:t>по функциональной грамотности для учеников 1–6 классов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19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6" y="3115204"/>
            <a:ext cx="13416470" cy="9611784"/>
          </a:xfrm>
        </p:spPr>
        <p:txBody>
          <a:bodyPr/>
          <a:lstStyle/>
          <a:p>
            <a:pPr marL="0" indent="0">
              <a:buNone/>
            </a:pPr>
            <a:r>
              <a:rPr lang="ru-RU" sz="4000" b="1" spc="300" dirty="0"/>
              <a:t>СЮЖЕТ ИГРЫ</a:t>
            </a:r>
            <a:endParaRPr lang="en-US" sz="4000" b="1" spc="300" dirty="0"/>
          </a:p>
          <a:p>
            <a:pPr marL="0" indent="0">
              <a:buNone/>
            </a:pPr>
            <a:r>
              <a:rPr lang="ru-RU" sz="4000" dirty="0"/>
              <a:t>Участникам предстоит отправиться в поход </a:t>
            </a:r>
            <a:br>
              <a:rPr lang="en-US" sz="4000" dirty="0"/>
            </a:br>
            <a:r>
              <a:rPr lang="ru-RU" sz="4000" dirty="0"/>
              <a:t>к палаточному лагерю, где соберутся все друзья.</a:t>
            </a:r>
          </a:p>
          <a:p>
            <a:pPr marL="0" indent="0">
              <a:buNone/>
            </a:pPr>
            <a:r>
              <a:rPr lang="ru-RU" sz="4000" dirty="0"/>
              <a:t>Для этого нужно подготовить припасы и оборудование, уложить рюкзак, проложить маршрут на карте. В пути игрокам придется находить решения к самым разным задачам, выбирать оптимальные маршруты, прислушиваться к советам путников. Любая информация может пригодиться в пути!</a:t>
            </a:r>
          </a:p>
          <a:p>
            <a:endParaRPr lang="en-US" sz="40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12F5D0F-A2A6-2C4A-837D-725811E99F8C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13" name="Picture 4" descr="https://lh4.googleusercontent.com/qASDa9EPVzhnxfeiMJDzL2RFMVuCqKTjtVGGKjD8Db-p-ay-wv7blETBsDGrTKAhjeSQ8nd_RxiZFM1nbYDwk-4nU-ft7Z5cySACO9ZS5yJQyPBpTwh3YvvPTnWb3wdX4vnZBgTv75I">
            <a:extLst>
              <a:ext uri="{FF2B5EF4-FFF2-40B4-BE49-F238E27FC236}">
                <a16:creationId xmlns:a16="http://schemas.microsoft.com/office/drawing/2014/main" id="{C9AE5D38-6090-A643-8472-1319CF41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150" y="2846357"/>
            <a:ext cx="6975467" cy="73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4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Цель Марафона </a:t>
            </a:r>
            <a:br>
              <a:rPr lang="en-US" dirty="0"/>
            </a:br>
            <a:r>
              <a:rPr lang="ru-RU" dirty="0"/>
              <a:t>по функциональной грамотности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F7C244-CC8B-B84D-BC24-23E444BA20C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93393" y="6293303"/>
            <a:ext cx="13885863" cy="47752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Вовлечение учителей в системную работу по формированию функциональной грамотности </a:t>
            </a:r>
            <a:br>
              <a:rPr lang="en-US" dirty="0"/>
            </a:br>
            <a:r>
              <a:rPr lang="ru-RU" dirty="0"/>
              <a:t>учеников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3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Эксперты проекта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14F3D51-E438-F74B-920A-E4A5CD428E77}"/>
              </a:ext>
            </a:extLst>
          </p:cNvPr>
          <p:cNvSpPr txBox="1">
            <a:spLocks/>
          </p:cNvSpPr>
          <p:nvPr/>
        </p:nvSpPr>
        <p:spPr>
          <a:xfrm>
            <a:off x="23696342" y="12824231"/>
            <a:ext cx="428598" cy="7302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en-RU"/>
              <a:pPr/>
              <a:t>20</a:t>
            </a:fld>
            <a:endParaRPr lang="en-RU"/>
          </a:p>
        </p:txBody>
      </p:sp>
      <p:graphicFrame>
        <p:nvGraphicFramePr>
          <p:cNvPr id="8" name="Таблица 2">
            <a:extLst>
              <a:ext uri="{FF2B5EF4-FFF2-40B4-BE49-F238E27FC236}">
                <a16:creationId xmlns:a16="http://schemas.microsoft.com/office/drawing/2014/main" id="{BCAF6D06-8CAB-4C42-853C-3DD82E98C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34074"/>
              </p:ext>
            </p:extLst>
          </p:nvPr>
        </p:nvGraphicFramePr>
        <p:xfrm>
          <a:off x="1553053" y="3833843"/>
          <a:ext cx="21276306" cy="805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4497"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Онлайн-диагностика навыка учителя развития ФГ у учеников</a:t>
                      </a:r>
                    </a:p>
                  </a:txBody>
                  <a:tcPr marL="137160" marR="137160" marT="228600" marB="2286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Методисты Московского государственного педагогического университета</a:t>
                      </a:r>
                    </a:p>
                  </a:txBody>
                  <a:tcPr marL="137160" marR="137160" marT="228600" marB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4497"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Онлайн курс обучения учителей </a:t>
                      </a:r>
                      <a:br>
                        <a:rPr lang="en-US" sz="4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по развитию ФГ у учеников</a:t>
                      </a:r>
                    </a:p>
                  </a:txBody>
                  <a:tcPr marL="137160" marR="137160" marT="228600" marB="2286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Эксперты Центра оценки качества образования Института стратегии развития образования РАО</a:t>
                      </a:r>
                    </a:p>
                  </a:txBody>
                  <a:tcPr marL="137160" marR="137160" marT="228600" marB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4497"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Игра «Иду к цели»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с заданиями </a:t>
                      </a:r>
                      <a:br>
                        <a:rPr lang="en-US" sz="4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по функциональной грамотности</a:t>
                      </a:r>
                    </a:p>
                  </a:txBody>
                  <a:tcPr marL="137160" marR="137160" marT="228600" marB="2286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Методисты издательства детских обучающих детских игр «Банда умников»</a:t>
                      </a:r>
                    </a:p>
                  </a:txBody>
                  <a:tcPr marL="137160" marR="137160" marT="228600" marB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4497"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Курс заданий в </a:t>
                      </a:r>
                      <a:r>
                        <a:rPr lang="ru-RU" sz="4000" b="1" dirty="0" err="1">
                          <a:solidFill>
                            <a:schemeClr val="tx1"/>
                          </a:solidFill>
                        </a:rPr>
                        <a:t>Яндекс.Учебнике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4000" b="1" dirty="0">
                          <a:solidFill>
                            <a:schemeClr val="tx1"/>
                          </a:solidFill>
                        </a:rPr>
                        <a:t>по работе с информацией</a:t>
                      </a:r>
                    </a:p>
                  </a:txBody>
                  <a:tcPr marL="137160" marR="137160" marT="228600" marB="2286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Эксперты Центра оценки качества образования Института стратегии развития образования РАО</a:t>
                      </a:r>
                    </a:p>
                  </a:txBody>
                  <a:tcPr marL="137160" marR="137160" marT="228600" marB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CB8408D-40A7-C442-B58A-73434FCFDCE2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8146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F01D0-F190-CE4A-BA24-0A7954BE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21</a:t>
            </a:fld>
            <a:endParaRPr lang="en-R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5013EF-0FEE-194D-AF32-C5A73A404657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20298583" y="6858000"/>
            <a:ext cx="2517397" cy="15012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Участие полностью бесплатное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735F8-CD9C-B743-BE82-A6E44946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участия в марафоне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5061E55-3FA6-6F4F-832B-032D78A00E13}"/>
              </a:ext>
            </a:extLst>
          </p:cNvPr>
          <p:cNvSpPr txBox="1">
            <a:spLocks/>
          </p:cNvSpPr>
          <p:nvPr/>
        </p:nvSpPr>
        <p:spPr>
          <a:xfrm>
            <a:off x="934458" y="6858000"/>
            <a:ext cx="5179579" cy="4161126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517525" indent="-517525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0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1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92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235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54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852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16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46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Учитель может принять участие в любом этапе </a:t>
            </a:r>
            <a:br>
              <a:rPr lang="ru-RU" dirty="0"/>
            </a:br>
            <a:r>
              <a:rPr lang="ru-RU" dirty="0"/>
              <a:t>на свой выбор, </a:t>
            </a:r>
            <a:br>
              <a:rPr lang="ru-RU" dirty="0"/>
            </a:br>
            <a:r>
              <a:rPr lang="ru-RU" dirty="0"/>
              <a:t>не обязательно проходить все. Но комплексная работа повышает эффективность.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7C42B92-2CFE-0A40-B919-8A07CE7D5843}"/>
              </a:ext>
            </a:extLst>
          </p:cNvPr>
          <p:cNvSpPr txBox="1">
            <a:spLocks/>
          </p:cNvSpPr>
          <p:nvPr/>
        </p:nvSpPr>
        <p:spPr>
          <a:xfrm>
            <a:off x="7196431" y="6858000"/>
            <a:ext cx="5382412" cy="4161126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517525" indent="-517525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0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1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92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235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54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852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16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46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PingFang SC Regular"/>
              <a:buNone/>
            </a:pPr>
            <a:r>
              <a:rPr lang="ru-RU" dirty="0"/>
              <a:t>Материалы доступны </a:t>
            </a:r>
            <a:br>
              <a:rPr lang="ru-RU" dirty="0"/>
            </a:br>
            <a:r>
              <a:rPr lang="ru-RU" dirty="0"/>
              <a:t>как во время марафона, так </a:t>
            </a:r>
            <a:br>
              <a:rPr lang="ru-RU" dirty="0"/>
            </a:br>
            <a:r>
              <a:rPr lang="ru-RU" dirty="0"/>
              <a:t>и после — но аналитические отчеты предоставляются учителю только </a:t>
            </a:r>
            <a:br>
              <a:rPr lang="en-US" dirty="0"/>
            </a:br>
            <a:r>
              <a:rPr lang="ru-RU" dirty="0"/>
              <a:t>при соблюдении сроков марафона.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1A0E28C-271A-894D-A4B8-49F37FB4313D}"/>
              </a:ext>
            </a:extLst>
          </p:cNvPr>
          <p:cNvSpPr txBox="1">
            <a:spLocks/>
          </p:cNvSpPr>
          <p:nvPr/>
        </p:nvSpPr>
        <p:spPr>
          <a:xfrm>
            <a:off x="13839037" y="6858000"/>
            <a:ext cx="5179579" cy="4161126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517525" indent="-517525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0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1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92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235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54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852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16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468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PingFang SC Regular"/>
              <a:buNone/>
            </a:pPr>
            <a:r>
              <a:rPr lang="ru-RU" dirty="0"/>
              <a:t>Учитель проходит регистрацию, чтобы все данные были связаны с его ученой записью и можно было подготовить отчеты.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F0D298E-BB43-3C44-ADDB-17DDA6887D91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63B3F6-0BCF-0C4C-8728-83720C4D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431" y="5032323"/>
            <a:ext cx="1578323" cy="16276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002696-824C-9747-B04D-277861080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037" y="4989207"/>
            <a:ext cx="1121546" cy="1441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7576ED-3581-3049-8574-E32D8AECC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28" y="5198277"/>
            <a:ext cx="1035651" cy="123291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34F2079-1697-8B45-8889-508E2E579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98583" y="5441080"/>
            <a:ext cx="1121546" cy="9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D1A7-7B6D-AB46-BCEE-30C4C4D58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принять участие в марафоне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93A55-B1E8-7943-B4D4-1A8F5F84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22</a:t>
            </a:fld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46175-7E63-124D-83DF-41FA88322F50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ru-RU" dirty="0"/>
              <a:t>Перейти на сайт….</a:t>
            </a:r>
          </a:p>
          <a:p>
            <a:pPr marL="914400" indent="-914400">
              <a:buFont typeface="+mj-lt"/>
              <a:buAutoNum type="arabicPeriod"/>
            </a:pPr>
            <a:r>
              <a:rPr lang="ru-RU" dirty="0"/>
              <a:t>Пройти регистрацию</a:t>
            </a:r>
          </a:p>
          <a:p>
            <a:pPr marL="914400" indent="-914400">
              <a:buFont typeface="+mj-lt"/>
              <a:buAutoNum type="arabicPeriod"/>
            </a:pPr>
            <a:r>
              <a:rPr lang="ru-RU" dirty="0"/>
              <a:t>Выбрать интересующий </a:t>
            </a:r>
            <a:br>
              <a:rPr lang="ru-RU" dirty="0"/>
            </a:br>
            <a:r>
              <a:rPr lang="ru-RU" dirty="0"/>
              <a:t>вас этап марафона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9704AFA-3B5F-2F4D-9CE1-9C179F8213C1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07C079-B5ED-C344-89C3-55B2B10C2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439" y="3342675"/>
            <a:ext cx="8858224" cy="1037332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6FA7A2-E6AF-9E40-B1F4-F5CA34CB27AE}"/>
              </a:ext>
            </a:extLst>
          </p:cNvPr>
          <p:cNvSpPr/>
          <p:nvPr/>
        </p:nvSpPr>
        <p:spPr>
          <a:xfrm>
            <a:off x="14013018" y="3115202"/>
            <a:ext cx="9393066" cy="10992684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DC8F8A0-6F63-CD4A-B561-464E3537C930}"/>
              </a:ext>
            </a:extLst>
          </p:cNvPr>
          <p:cNvSpPr txBox="1">
            <a:spLocks/>
          </p:cNvSpPr>
          <p:nvPr/>
        </p:nvSpPr>
        <p:spPr>
          <a:xfrm>
            <a:off x="2269572" y="7678324"/>
            <a:ext cx="2517397" cy="1501220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000" dirty="0"/>
              <a:t>Участие полностью бесплатное</a:t>
            </a:r>
            <a:r>
              <a:rPr lang="en-US" sz="3000" dirty="0"/>
              <a:t>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DD09DBD-EA0E-0A4B-8E17-104E60A40D6D}"/>
              </a:ext>
            </a:extLst>
          </p:cNvPr>
          <p:cNvSpPr/>
          <p:nvPr/>
        </p:nvSpPr>
        <p:spPr>
          <a:xfrm>
            <a:off x="2013163" y="7403446"/>
            <a:ext cx="2758115" cy="2080563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5246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2A4C69-574C-E947-BE77-C4EBC7033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6295828" cy="2290543"/>
          </a:xfrm>
        </p:spPr>
        <p:txBody>
          <a:bodyPr/>
          <a:lstStyle/>
          <a:p>
            <a:r>
              <a:rPr lang="ru-RU" dirty="0"/>
              <a:t>Марафон по функциональное грамотности </a:t>
            </a:r>
            <a:br>
              <a:rPr lang="ru-RU" dirty="0"/>
            </a:br>
            <a:r>
              <a:rPr lang="ru-RU" dirty="0"/>
              <a:t>от Яндекс.Учебника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25151" y="12824617"/>
            <a:ext cx="972502" cy="730250"/>
          </a:xfrm>
        </p:spPr>
        <p:txBody>
          <a:bodyPr/>
          <a:lstStyle/>
          <a:p>
            <a:fld id="{922B6D4D-164A-9E43-B00A-6F12B8C4E2FE}" type="slidenum">
              <a:rPr lang="en-RU" smtClean="0"/>
              <a:pPr/>
              <a:t>3</a:t>
            </a:fld>
            <a:endParaRPr lang="en-R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66795" y="3115204"/>
            <a:ext cx="13885277" cy="9611784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ru-RU" dirty="0"/>
              <a:t>Системный подход: материалы </a:t>
            </a:r>
            <a:br>
              <a:rPr lang="ru-RU" dirty="0"/>
            </a:br>
            <a:r>
              <a:rPr lang="ru-RU" dirty="0"/>
              <a:t>для учителя и для ученика.</a:t>
            </a:r>
          </a:p>
          <a:p>
            <a:pPr marL="914400" indent="-914400">
              <a:buFont typeface="+mj-lt"/>
              <a:buAutoNum type="arabicPeriod"/>
            </a:pPr>
            <a:r>
              <a:rPr lang="ru-RU" dirty="0"/>
              <a:t>Акцент на развитии навыка, а не только </a:t>
            </a:r>
            <a:br>
              <a:rPr lang="ru-RU" dirty="0"/>
            </a:br>
            <a:r>
              <a:rPr lang="ru-RU" dirty="0"/>
              <a:t>на контроль.</a:t>
            </a:r>
          </a:p>
          <a:p>
            <a:pPr marL="914400" indent="-914400">
              <a:buFont typeface="+mj-lt"/>
              <a:buAutoNum type="arabicPeriod"/>
            </a:pPr>
            <a:r>
              <a:rPr lang="ru-RU" dirty="0"/>
              <a:t>6 месяцев Марафона для реальной работы с навыком.</a:t>
            </a:r>
          </a:p>
          <a:p>
            <a:pPr marL="914400" indent="-914400">
              <a:buFont typeface="+mj-lt"/>
              <a:buAutoNum type="arabicPeriod"/>
            </a:pPr>
            <a:r>
              <a:rPr lang="ru-RU" dirty="0"/>
              <a:t>Методическое сопровождение </a:t>
            </a:r>
            <a:br>
              <a:rPr lang="ru-RU" dirty="0"/>
            </a:br>
            <a:r>
              <a:rPr lang="ru-RU" dirty="0"/>
              <a:t>на протяжении всего Марафона.</a:t>
            </a:r>
          </a:p>
          <a:p>
            <a:pPr marL="914400" indent="-9144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348A351-1D82-AB4D-B203-C886F9656738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5762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Этапы Марафона по функциональной грамотности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14F3D51-E438-F74B-920A-E4A5CD428E77}"/>
              </a:ext>
            </a:extLst>
          </p:cNvPr>
          <p:cNvSpPr txBox="1">
            <a:spLocks/>
          </p:cNvSpPr>
          <p:nvPr/>
        </p:nvSpPr>
        <p:spPr>
          <a:xfrm>
            <a:off x="23696342" y="12824231"/>
            <a:ext cx="428598" cy="7302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en-RU"/>
              <a:pPr/>
              <a:t>4</a:t>
            </a:fld>
            <a:endParaRPr lang="en-RU"/>
          </a:p>
        </p:txBody>
      </p:sp>
      <p:graphicFrame>
        <p:nvGraphicFramePr>
          <p:cNvPr id="8" name="Таблица 2">
            <a:extLst>
              <a:ext uri="{FF2B5EF4-FFF2-40B4-BE49-F238E27FC236}">
                <a16:creationId xmlns:a16="http://schemas.microsoft.com/office/drawing/2014/main" id="{BCAF6D06-8CAB-4C42-853C-3DD82E98C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36395"/>
              </p:ext>
            </p:extLst>
          </p:nvPr>
        </p:nvGraphicFramePr>
        <p:xfrm>
          <a:off x="940229" y="3518006"/>
          <a:ext cx="22484921" cy="86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ru-RU" sz="3000" dirty="0">
                          <a:solidFill>
                            <a:schemeClr val="tx1"/>
                          </a:solidFill>
                        </a:rPr>
                        <a:t>ДЛЯ УЧИТЕЛЕЙ</a:t>
                      </a:r>
                    </a:p>
                  </a:txBody>
                  <a:tcPr marL="137160" marR="13716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Онлайн-диагностика компетенций учителя </a:t>
                      </a:r>
                      <a:b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формированию функциональной грамотности </a:t>
                      </a:r>
                      <a:b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учеников</a:t>
                      </a:r>
                      <a:endParaRPr lang="ru-RU" sz="3000" b="0" dirty="0">
                        <a:effectLst/>
                      </a:endParaRPr>
                    </a:p>
                  </a:txBody>
                  <a:tcPr marL="137160" marR="137160" marT="228600" marB="2286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/>
                        <a:t>учителя всех</a:t>
                      </a:r>
                      <a:r>
                        <a:rPr lang="ru-RU" sz="3000" baseline="0" dirty="0"/>
                        <a:t> уровней</a:t>
                      </a:r>
                      <a:endParaRPr lang="ru-RU" sz="3000" dirty="0"/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/>
                        <a:t> 05</a:t>
                      </a:r>
                      <a:r>
                        <a:rPr lang="ru-RU" sz="3000" baseline="0" dirty="0"/>
                        <a:t> октября–05 ноября</a:t>
                      </a:r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Онлайн-курс повышения квалификации </a:t>
                      </a:r>
                      <a:b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методике формирования функциональной грамотности  у учеников</a:t>
                      </a:r>
                      <a:endParaRPr lang="ru-RU" sz="3000" b="0" dirty="0">
                        <a:effectLst/>
                      </a:endParaRPr>
                    </a:p>
                  </a:txBody>
                  <a:tcPr marL="137160" marR="137160" marT="228600" marB="2286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3000" dirty="0"/>
                        <a:t>учителя всех</a:t>
                      </a:r>
                      <a:r>
                        <a:rPr lang="ru-RU" sz="3000" baseline="0" dirty="0"/>
                        <a:t> уровней</a:t>
                      </a:r>
                      <a:endParaRPr lang="ru-RU" sz="3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3000" dirty="0"/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000" dirty="0"/>
                        <a:t>05</a:t>
                      </a:r>
                      <a:r>
                        <a:rPr lang="ru-RU" sz="3000" baseline="0" dirty="0"/>
                        <a:t> октября–</a:t>
                      </a:r>
                      <a:r>
                        <a:rPr lang="ru-RU" sz="3000" dirty="0">
                          <a:solidFill>
                            <a:schemeClr val="tx1"/>
                          </a:solidFill>
                        </a:rPr>
                        <a:t>25 декабря</a:t>
                      </a:r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sz="3000" b="1" baseline="0" dirty="0">
                          <a:solidFill>
                            <a:schemeClr val="tx1"/>
                          </a:solidFill>
                        </a:rPr>
                        <a:t> УЧЕНИКОВ</a:t>
                      </a:r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обучающих заданий в </a:t>
                      </a:r>
                      <a:r>
                        <a:rPr lang="ru-RU" sz="3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Яндекс.Учебнике</a:t>
                      </a:r>
                      <a:endParaRPr lang="ru-RU" sz="3000" b="0" dirty="0">
                        <a:effectLst/>
                      </a:endParaRPr>
                    </a:p>
                    <a:p>
                      <a:pPr rtl="0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работе с информацией </a:t>
                      </a:r>
                      <a:endParaRPr lang="ru-RU" sz="3000" b="0" dirty="0">
                        <a:effectLst/>
                      </a:endParaRPr>
                    </a:p>
                  </a:txBody>
                  <a:tcPr marL="137160" marR="137160" marT="228600" marB="2286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/>
                        <a:t>1–4</a:t>
                      </a:r>
                      <a:r>
                        <a:rPr lang="ru-RU" sz="3000" baseline="0" dirty="0"/>
                        <a:t> классы</a:t>
                      </a:r>
                      <a:endParaRPr lang="ru-RU" sz="3000" dirty="0"/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/>
                        <a:t> </a:t>
                      </a:r>
                      <a:r>
                        <a:rPr lang="en-US" sz="3000" dirty="0"/>
                        <a:t>12</a:t>
                      </a:r>
                      <a:r>
                        <a:rPr lang="ru-RU" sz="3000" dirty="0"/>
                        <a:t> ноября–</a:t>
                      </a:r>
                      <a:r>
                        <a:rPr lang="en-US" sz="3000" dirty="0"/>
                        <a:t>14</a:t>
                      </a:r>
                      <a:r>
                        <a:rPr lang="ru-RU" sz="3000" dirty="0"/>
                        <a:t> марта</a:t>
                      </a:r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Игра-</a:t>
                      </a:r>
                      <a:r>
                        <a:rPr lang="ru-RU" sz="3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«Иду к цели»  с вовлекающими заданиями по функциональной грамотности</a:t>
                      </a:r>
                      <a:endParaRPr lang="ru-RU" sz="3000" b="0" dirty="0">
                        <a:effectLst/>
                      </a:endParaRPr>
                    </a:p>
                  </a:txBody>
                  <a:tcPr marL="137160" marR="137160" marT="228600" marB="2286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/>
                        <a:t>1–6</a:t>
                      </a:r>
                      <a:r>
                        <a:rPr lang="ru-RU" sz="3000" baseline="0" dirty="0"/>
                        <a:t> классы</a:t>
                      </a:r>
                      <a:endParaRPr lang="ru-RU" sz="3000" dirty="0"/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/>
                        <a:t> 22 марта–7 апреля</a:t>
                      </a:r>
                    </a:p>
                  </a:txBody>
                  <a:tcPr marL="137160" marR="137160"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CB8408D-40A7-C442-B58A-73434FCFDCE2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2195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Этапы Марафона по функциональной грамотности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14F3D51-E438-F74B-920A-E4A5CD428E77}"/>
              </a:ext>
            </a:extLst>
          </p:cNvPr>
          <p:cNvSpPr txBox="1">
            <a:spLocks/>
          </p:cNvSpPr>
          <p:nvPr/>
        </p:nvSpPr>
        <p:spPr>
          <a:xfrm>
            <a:off x="23696342" y="12824231"/>
            <a:ext cx="428598" cy="7302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en-RU"/>
              <a:pPr/>
              <a:t>5</a:t>
            </a:fld>
            <a:endParaRPr lang="en-RU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CB8408D-40A7-C442-B58A-73434FCFDCE2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697F2-8A3A-9541-AC27-959DAC9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7916557"/>
            <a:ext cx="22225000" cy="3429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819FF9-E26F-7945-998A-D273E17A70EF}"/>
              </a:ext>
            </a:extLst>
          </p:cNvPr>
          <p:cNvSpPr txBox="1">
            <a:spLocks/>
          </p:cNvSpPr>
          <p:nvPr/>
        </p:nvSpPr>
        <p:spPr>
          <a:xfrm>
            <a:off x="966788" y="4736775"/>
            <a:ext cx="4445472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/>
              <a:t>Старт марафона</a:t>
            </a:r>
            <a:br>
              <a:rPr lang="ru-RU" sz="3000" dirty="0"/>
            </a:br>
            <a:r>
              <a:rPr lang="ru-RU" sz="3000" dirty="0"/>
              <a:t>Онлайн-диагностика компетенций учителя по формированию функциональной грамотности у учеников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F2833-3B86-7142-89C1-C3AFFA0A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72" y="7916557"/>
            <a:ext cx="342900" cy="3429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30ECF3B-67EB-4141-A3AE-2AA81D57C6AD}"/>
              </a:ext>
            </a:extLst>
          </p:cNvPr>
          <p:cNvSpPr txBox="1">
            <a:spLocks/>
          </p:cNvSpPr>
          <p:nvPr/>
        </p:nvSpPr>
        <p:spPr>
          <a:xfrm>
            <a:off x="5928872" y="4736775"/>
            <a:ext cx="3116564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Онлайн-курс повышения квалификации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3900ED-D323-CC4A-8536-872D891FA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236" y="7916557"/>
            <a:ext cx="342900" cy="3429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6FA955A-7A34-464A-B4AD-E91D4D5C354B}"/>
              </a:ext>
            </a:extLst>
          </p:cNvPr>
          <p:cNvSpPr txBox="1">
            <a:spLocks/>
          </p:cNvSpPr>
          <p:nvPr/>
        </p:nvSpPr>
        <p:spPr>
          <a:xfrm>
            <a:off x="9863235" y="4736775"/>
            <a:ext cx="6197468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Методические вебинары </a:t>
            </a:r>
            <a:br>
              <a:rPr lang="ru-RU" sz="3200" dirty="0"/>
            </a:br>
            <a:r>
              <a:rPr lang="ru-RU" sz="3200" dirty="0"/>
              <a:t>по работе с заданиями </a:t>
            </a:r>
            <a:br>
              <a:rPr lang="en-US" sz="3200" dirty="0"/>
            </a:br>
            <a:r>
              <a:rPr lang="ru-RU" sz="3200" dirty="0"/>
              <a:t>на функциональную грамотность 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задания для 3–4 классов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/>
              <a:t>в </a:t>
            </a:r>
            <a:r>
              <a:rPr lang="ru-RU" sz="3200" dirty="0" err="1"/>
              <a:t>Яндекс.Учебнике</a:t>
            </a:r>
            <a:endParaRPr lang="ru-RU" sz="3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9C705D-50AA-E44B-B40F-8498E3AC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419" y="7916557"/>
            <a:ext cx="342900" cy="34290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B2CAFA5-C382-3E4F-8D9E-D3A831D9D667}"/>
              </a:ext>
            </a:extLst>
          </p:cNvPr>
          <p:cNvSpPr txBox="1">
            <a:spLocks/>
          </p:cNvSpPr>
          <p:nvPr/>
        </p:nvSpPr>
        <p:spPr>
          <a:xfrm>
            <a:off x="16651419" y="4736775"/>
            <a:ext cx="6540369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Практика с учениками: Ориентируемся </a:t>
            </a:r>
            <a:br>
              <a:rPr lang="en-US" sz="3200" dirty="0"/>
            </a:br>
            <a:r>
              <a:rPr lang="ru-RU" sz="3200" dirty="0"/>
              <a:t>в источнике информации.</a:t>
            </a:r>
            <a:br>
              <a:rPr lang="en-US" sz="3200" dirty="0"/>
            </a:br>
            <a:r>
              <a:rPr lang="ru-RU" sz="3200" dirty="0"/>
              <a:t>6 подборок заданий для прохождения на уроках русского языка и математики, 1</a:t>
            </a:r>
            <a:r>
              <a:rPr lang="en-US" sz="3200" dirty="0"/>
              <a:t>–</a:t>
            </a:r>
            <a:r>
              <a:rPr lang="ru-RU" sz="3200" dirty="0"/>
              <a:t>4 классы.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95F2EF-9EBB-0C43-B627-A69AE7201029}"/>
              </a:ext>
            </a:extLst>
          </p:cNvPr>
          <p:cNvSpPr txBox="1">
            <a:spLocks/>
          </p:cNvSpPr>
          <p:nvPr/>
        </p:nvSpPr>
        <p:spPr>
          <a:xfrm>
            <a:off x="966788" y="8641510"/>
            <a:ext cx="4445472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5 октября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ru-RU" sz="3000" dirty="0"/>
              <a:t>5 ноября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2FEB358-8C80-3D48-9FAE-D30F8F1ABD55}"/>
              </a:ext>
            </a:extLst>
          </p:cNvPr>
          <p:cNvSpPr txBox="1">
            <a:spLocks/>
          </p:cNvSpPr>
          <p:nvPr/>
        </p:nvSpPr>
        <p:spPr>
          <a:xfrm>
            <a:off x="5928872" y="8641510"/>
            <a:ext cx="3116564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/>
              <a:t>05 октября–</a:t>
            </a:r>
            <a:br>
              <a:rPr lang="ru-RU" sz="3200" dirty="0"/>
            </a:br>
            <a:r>
              <a:rPr lang="ru-RU" sz="3200" dirty="0">
                <a:solidFill>
                  <a:schemeClr val="tx1"/>
                </a:solidFill>
              </a:rPr>
              <a:t>25 декабря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14B0F3A-E4A4-1549-834E-9FC333CCF0C6}"/>
              </a:ext>
            </a:extLst>
          </p:cNvPr>
          <p:cNvSpPr txBox="1">
            <a:spLocks/>
          </p:cNvSpPr>
          <p:nvPr/>
        </p:nvSpPr>
        <p:spPr>
          <a:xfrm>
            <a:off x="9863235" y="8641510"/>
            <a:ext cx="4445472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5 ноября</a:t>
            </a:r>
            <a:r>
              <a:rPr lang="en-US" sz="3000" dirty="0"/>
              <a:t>—</a:t>
            </a:r>
            <a:br>
              <a:rPr lang="en-US" sz="3000" dirty="0"/>
            </a:br>
            <a:r>
              <a:rPr lang="ru-RU" sz="3000" dirty="0"/>
              <a:t>12 ноября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5D00B85-E394-A144-8F8A-6AF4CB8506C0}"/>
              </a:ext>
            </a:extLst>
          </p:cNvPr>
          <p:cNvSpPr txBox="1">
            <a:spLocks/>
          </p:cNvSpPr>
          <p:nvPr/>
        </p:nvSpPr>
        <p:spPr>
          <a:xfrm>
            <a:off x="16651419" y="8641510"/>
            <a:ext cx="6540369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12 ноября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ru-RU" sz="3000" dirty="0"/>
              <a:t>25 ноября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1BA38E-A356-5C45-A602-FB0F877FD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8" y="791655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Этапы Марафона по функциональной грамотности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14F3D51-E438-F74B-920A-E4A5CD428E77}"/>
              </a:ext>
            </a:extLst>
          </p:cNvPr>
          <p:cNvSpPr txBox="1">
            <a:spLocks/>
          </p:cNvSpPr>
          <p:nvPr/>
        </p:nvSpPr>
        <p:spPr>
          <a:xfrm>
            <a:off x="23696342" y="12824231"/>
            <a:ext cx="428598" cy="7302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en-RU"/>
              <a:pPr/>
              <a:t>6</a:t>
            </a:fld>
            <a:endParaRPr lang="en-RU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CB8408D-40A7-C442-B58A-73434FCFDCE2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697F2-8A3A-9541-AC27-959DAC9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7916557"/>
            <a:ext cx="22225000" cy="3429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819FF9-E26F-7945-998A-D273E17A70EF}"/>
              </a:ext>
            </a:extLst>
          </p:cNvPr>
          <p:cNvSpPr txBox="1">
            <a:spLocks/>
          </p:cNvSpPr>
          <p:nvPr/>
        </p:nvSpPr>
        <p:spPr>
          <a:xfrm>
            <a:off x="966788" y="4736775"/>
            <a:ext cx="4742034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Извлекаем информацию.</a:t>
            </a:r>
            <a:br>
              <a:rPr lang="en-US" sz="3000" dirty="0"/>
            </a:br>
            <a:r>
              <a:rPr lang="ru-RU" sz="3000" dirty="0"/>
              <a:t>6 подборок заданий </a:t>
            </a:r>
            <a:br>
              <a:rPr lang="en-US" sz="3000" dirty="0"/>
            </a:br>
            <a:r>
              <a:rPr lang="ru-RU" sz="3000" dirty="0"/>
              <a:t>для прохождения на уроках русского языка </a:t>
            </a:r>
            <a:br>
              <a:rPr lang="en-US" sz="3000" dirty="0"/>
            </a:br>
            <a:r>
              <a:rPr lang="ru-RU" sz="3000" dirty="0"/>
              <a:t>и математики, </a:t>
            </a:r>
            <a:br>
              <a:rPr lang="en-US" sz="3000" dirty="0"/>
            </a:br>
            <a:r>
              <a:rPr lang="ru-RU" sz="3000" dirty="0"/>
              <a:t>1</a:t>
            </a:r>
            <a:r>
              <a:rPr lang="en-US" sz="3000" dirty="0"/>
              <a:t>–</a:t>
            </a:r>
            <a:r>
              <a:rPr lang="ru-RU" sz="3000" dirty="0"/>
              <a:t>4 классы.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F2833-3B86-7142-89C1-C3AFFA0A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43" y="7916557"/>
            <a:ext cx="342900" cy="3429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30ECF3B-67EB-4141-A3AE-2AA81D57C6AD}"/>
              </a:ext>
            </a:extLst>
          </p:cNvPr>
          <p:cNvSpPr txBox="1">
            <a:spLocks/>
          </p:cNvSpPr>
          <p:nvPr/>
        </p:nvSpPr>
        <p:spPr>
          <a:xfrm>
            <a:off x="7120142" y="4736775"/>
            <a:ext cx="5527439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Работаем с недостающей информацией.</a:t>
            </a:r>
            <a:br>
              <a:rPr lang="en-US" sz="3200" dirty="0"/>
            </a:br>
            <a:r>
              <a:rPr lang="ru-RU" sz="3200" dirty="0"/>
              <a:t>6 подборок заданий </a:t>
            </a:r>
            <a:br>
              <a:rPr lang="en-US" sz="3200" dirty="0"/>
            </a:br>
            <a:r>
              <a:rPr lang="ru-RU" sz="3200" dirty="0"/>
              <a:t>для прохождения </a:t>
            </a:r>
            <a:br>
              <a:rPr lang="en-US" sz="3200" dirty="0"/>
            </a:br>
            <a:r>
              <a:rPr lang="ru-RU" sz="3200" dirty="0"/>
              <a:t>на уроках русского языка </a:t>
            </a:r>
            <a:br>
              <a:rPr lang="en-US" sz="3200" dirty="0"/>
            </a:br>
            <a:r>
              <a:rPr lang="ru-RU" sz="3200" dirty="0"/>
              <a:t>и математики, 1</a:t>
            </a:r>
            <a:r>
              <a:rPr lang="en-US" sz="3200" dirty="0"/>
              <a:t>–</a:t>
            </a:r>
            <a:r>
              <a:rPr lang="ru-RU" sz="3200" dirty="0"/>
              <a:t>4 классы.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9C705D-50AA-E44B-B40F-8498E3AC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901" y="7916557"/>
            <a:ext cx="342900" cy="34290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B2CAFA5-C382-3E4F-8D9E-D3A831D9D667}"/>
              </a:ext>
            </a:extLst>
          </p:cNvPr>
          <p:cNvSpPr txBox="1">
            <a:spLocks/>
          </p:cNvSpPr>
          <p:nvPr/>
        </p:nvSpPr>
        <p:spPr>
          <a:xfrm>
            <a:off x="14058901" y="4736775"/>
            <a:ext cx="9132888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/>
              <a:t>Середина марафона</a:t>
            </a:r>
            <a:br>
              <a:rPr lang="en-US" sz="3000" b="1" dirty="0"/>
            </a:br>
            <a:r>
              <a:rPr lang="ru-RU" sz="3000" dirty="0"/>
              <a:t>Подведение итогов и вручение наград </a:t>
            </a:r>
            <a:br>
              <a:rPr lang="en-US" sz="3000" dirty="0"/>
            </a:br>
            <a:r>
              <a:rPr lang="ru-RU" sz="3000" dirty="0"/>
              <a:t>всем учителям, кто стартовал с работой </a:t>
            </a:r>
            <a:br>
              <a:rPr lang="en-US" sz="3000" dirty="0"/>
            </a:br>
            <a:r>
              <a:rPr lang="ru-RU" sz="3000" dirty="0"/>
              <a:t>по функциональной грамотности.</a:t>
            </a:r>
            <a:br>
              <a:rPr lang="en-US" sz="3000" b="1" dirty="0"/>
            </a:br>
            <a:r>
              <a:rPr lang="ru-RU" sz="3000" dirty="0"/>
              <a:t>Отчет с картой навыков и сертификат </a:t>
            </a:r>
            <a:br>
              <a:rPr lang="en-US" sz="3000" dirty="0"/>
            </a:br>
            <a:r>
              <a:rPr lang="ru-RU" sz="3000" dirty="0"/>
              <a:t>участникам марафона.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95F2EF-9EBB-0C43-B627-A69AE7201029}"/>
              </a:ext>
            </a:extLst>
          </p:cNvPr>
          <p:cNvSpPr txBox="1">
            <a:spLocks/>
          </p:cNvSpPr>
          <p:nvPr/>
        </p:nvSpPr>
        <p:spPr>
          <a:xfrm>
            <a:off x="966788" y="8641510"/>
            <a:ext cx="4445472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25 ноября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ru-RU" sz="3000" dirty="0"/>
              <a:t>9 декабря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2FEB358-8C80-3D48-9FAE-D30F8F1ABD55}"/>
              </a:ext>
            </a:extLst>
          </p:cNvPr>
          <p:cNvSpPr txBox="1">
            <a:spLocks/>
          </p:cNvSpPr>
          <p:nvPr/>
        </p:nvSpPr>
        <p:spPr>
          <a:xfrm>
            <a:off x="7120143" y="8641510"/>
            <a:ext cx="3116564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09 декабря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ru-RU" sz="3000" dirty="0"/>
              <a:t>23 декабря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5D00B85-E394-A144-8F8A-6AF4CB8506C0}"/>
              </a:ext>
            </a:extLst>
          </p:cNvPr>
          <p:cNvSpPr txBox="1">
            <a:spLocks/>
          </p:cNvSpPr>
          <p:nvPr/>
        </p:nvSpPr>
        <p:spPr>
          <a:xfrm>
            <a:off x="14058901" y="8641510"/>
            <a:ext cx="6540369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24 декабря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ru-RU" sz="3000" dirty="0"/>
              <a:t>31 декабря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5CDE3C-D5A9-924C-91A6-87FB85835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901" y="791655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2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Этапы Марафона по функциональной грамотности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14F3D51-E438-F74B-920A-E4A5CD428E77}"/>
              </a:ext>
            </a:extLst>
          </p:cNvPr>
          <p:cNvSpPr txBox="1">
            <a:spLocks/>
          </p:cNvSpPr>
          <p:nvPr/>
        </p:nvSpPr>
        <p:spPr>
          <a:xfrm>
            <a:off x="23696342" y="12824231"/>
            <a:ext cx="428598" cy="7302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en-RU"/>
              <a:pPr/>
              <a:t>7</a:t>
            </a:fld>
            <a:endParaRPr lang="en-RU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CB8408D-40A7-C442-B58A-73434FCFDCE2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697F2-8A3A-9541-AC27-959DAC9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7916557"/>
            <a:ext cx="22225000" cy="3429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819FF9-E26F-7945-998A-D273E17A70EF}"/>
              </a:ext>
            </a:extLst>
          </p:cNvPr>
          <p:cNvSpPr txBox="1">
            <a:spLocks/>
          </p:cNvSpPr>
          <p:nvPr/>
        </p:nvSpPr>
        <p:spPr>
          <a:xfrm>
            <a:off x="966788" y="4736775"/>
            <a:ext cx="7139244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Комплексная отработка навыков.</a:t>
            </a:r>
            <a:br>
              <a:rPr lang="en-US" sz="3000" dirty="0"/>
            </a:br>
            <a:r>
              <a:rPr lang="ru-RU" sz="3000" dirty="0"/>
              <a:t>6 обобщающих занятий на все навыки по работе с информацией, 1</a:t>
            </a:r>
            <a:r>
              <a:rPr lang="en-US" sz="3000" dirty="0"/>
              <a:t>–</a:t>
            </a:r>
            <a:r>
              <a:rPr lang="ru-RU" sz="3000" dirty="0"/>
              <a:t>4 классы.</a:t>
            </a:r>
            <a:br>
              <a:rPr lang="en-US" sz="3000" dirty="0"/>
            </a:br>
            <a:r>
              <a:rPr lang="ru-RU" sz="3000" dirty="0"/>
              <a:t>Задания, к которым вы можете возвращаться в любой период </a:t>
            </a:r>
            <a:br>
              <a:rPr lang="ru-RU" sz="3000" dirty="0"/>
            </a:br>
            <a:r>
              <a:rPr lang="ru-RU" sz="3000" dirty="0"/>
              <a:t>на протяжении учебного года. 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F2833-3B86-7142-89C1-C3AFFA0A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251" y="7916557"/>
            <a:ext cx="342900" cy="3429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30ECF3B-67EB-4141-A3AE-2AA81D57C6AD}"/>
              </a:ext>
            </a:extLst>
          </p:cNvPr>
          <p:cNvSpPr txBox="1">
            <a:spLocks/>
          </p:cNvSpPr>
          <p:nvPr/>
        </p:nvSpPr>
        <p:spPr>
          <a:xfrm>
            <a:off x="9249250" y="4736775"/>
            <a:ext cx="12473928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Продолжаем формировать навыки по работе с информацией.</a:t>
            </a:r>
            <a:br>
              <a:rPr lang="en-US" sz="3200" dirty="0"/>
            </a:br>
            <a:r>
              <a:rPr lang="ru-RU" sz="3200" dirty="0"/>
              <a:t>Выдаем </a:t>
            </a:r>
            <a:r>
              <a:rPr lang="ru-RU" sz="3200" dirty="0" err="1"/>
              <a:t>непройденные</a:t>
            </a:r>
            <a:r>
              <a:rPr lang="ru-RU" sz="3200" dirty="0"/>
              <a:t> задания из подборок Яндекс.Учебника </a:t>
            </a:r>
            <a:br>
              <a:rPr lang="en-US" sz="3200" dirty="0"/>
            </a:br>
            <a:r>
              <a:rPr lang="ru-RU" sz="3200" dirty="0"/>
              <a:t>(18 ГЗ по работе с информацией). </a:t>
            </a:r>
            <a:br>
              <a:rPr lang="en-US" sz="3200" dirty="0"/>
            </a:br>
            <a:r>
              <a:rPr lang="ru-RU" sz="3200" dirty="0"/>
              <a:t>Идем к цели </a:t>
            </a:r>
            <a:r>
              <a:rPr lang="en-US" sz="3200" dirty="0"/>
              <a:t>—</a:t>
            </a:r>
            <a:r>
              <a:rPr lang="ru-RU" sz="3200" dirty="0"/>
              <a:t> пройти марафон до конца и выдать все задания </a:t>
            </a:r>
            <a:br>
              <a:rPr lang="en-US" sz="3200" dirty="0"/>
            </a:br>
            <a:r>
              <a:rPr lang="ru-RU" sz="3200" dirty="0"/>
              <a:t>курса по работе с информацией.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95F2EF-9EBB-0C43-B627-A69AE7201029}"/>
              </a:ext>
            </a:extLst>
          </p:cNvPr>
          <p:cNvSpPr txBox="1">
            <a:spLocks/>
          </p:cNvSpPr>
          <p:nvPr/>
        </p:nvSpPr>
        <p:spPr>
          <a:xfrm>
            <a:off x="966788" y="8641510"/>
            <a:ext cx="4445472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11 января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ru-RU" sz="3000" dirty="0"/>
              <a:t>29 января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2FEB358-8C80-3D48-9FAE-D30F8F1ABD55}"/>
              </a:ext>
            </a:extLst>
          </p:cNvPr>
          <p:cNvSpPr txBox="1">
            <a:spLocks/>
          </p:cNvSpPr>
          <p:nvPr/>
        </p:nvSpPr>
        <p:spPr>
          <a:xfrm>
            <a:off x="9249251" y="8641510"/>
            <a:ext cx="3116564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01 февраля</a:t>
            </a:r>
            <a:r>
              <a:rPr lang="en-US" sz="3000" dirty="0"/>
              <a:t>–</a:t>
            </a:r>
            <a:br>
              <a:rPr lang="en-US" sz="3000" dirty="0"/>
            </a:br>
            <a:r>
              <a:rPr lang="ru-RU" sz="3000" dirty="0"/>
              <a:t>14 марта</a:t>
            </a:r>
          </a:p>
        </p:txBody>
      </p:sp>
    </p:spTree>
    <p:extLst>
      <p:ext uri="{BB962C8B-B14F-4D97-AF65-F5344CB8AC3E}">
        <p14:creationId xmlns:p14="http://schemas.microsoft.com/office/powerpoint/2010/main" val="18748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D697F2-8A3A-9541-AC27-959DAC9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7916557"/>
            <a:ext cx="22225000" cy="342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C4256-ADA4-9E49-B146-8DB45E8CD697}"/>
              </a:ext>
            </a:extLst>
          </p:cNvPr>
          <p:cNvSpPr/>
          <p:nvPr/>
        </p:nvSpPr>
        <p:spPr>
          <a:xfrm>
            <a:off x="9509760" y="7739937"/>
            <a:ext cx="13682028" cy="90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229" y="0"/>
            <a:ext cx="22484921" cy="2290543"/>
          </a:xfrm>
        </p:spPr>
        <p:txBody>
          <a:bodyPr/>
          <a:lstStyle/>
          <a:p>
            <a:r>
              <a:rPr lang="ru-RU" dirty="0"/>
              <a:t>Этапы Марафона по функциональной грамотности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14F3D51-E438-F74B-920A-E4A5CD428E77}"/>
              </a:ext>
            </a:extLst>
          </p:cNvPr>
          <p:cNvSpPr txBox="1">
            <a:spLocks/>
          </p:cNvSpPr>
          <p:nvPr/>
        </p:nvSpPr>
        <p:spPr>
          <a:xfrm>
            <a:off x="23696342" y="12824231"/>
            <a:ext cx="428598" cy="7302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en-RU"/>
              <a:pPr/>
              <a:t>8</a:t>
            </a:fld>
            <a:endParaRPr lang="en-RU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CB8408D-40A7-C442-B58A-73434FCFDCE2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819FF9-E26F-7945-998A-D273E17A70EF}"/>
              </a:ext>
            </a:extLst>
          </p:cNvPr>
          <p:cNvSpPr txBox="1">
            <a:spLocks/>
          </p:cNvSpPr>
          <p:nvPr/>
        </p:nvSpPr>
        <p:spPr>
          <a:xfrm>
            <a:off x="966788" y="4736775"/>
            <a:ext cx="6592252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/>
              <a:t>Финал марафона</a:t>
            </a:r>
            <a:br>
              <a:rPr lang="en-US" sz="3000" b="1" dirty="0"/>
            </a:br>
            <a:r>
              <a:rPr lang="ru-RU" sz="3000" dirty="0"/>
              <a:t>Сюжетная </a:t>
            </a:r>
            <a:r>
              <a:rPr lang="ru-RU" sz="3000" dirty="0" err="1"/>
              <a:t>квест</a:t>
            </a:r>
            <a:r>
              <a:rPr lang="ru-RU" sz="3000" dirty="0"/>
              <a:t>-игра </a:t>
            </a:r>
            <a:br>
              <a:rPr lang="en-US" sz="3000" dirty="0"/>
            </a:br>
            <a:r>
              <a:rPr lang="en-US" sz="3000" dirty="0"/>
              <a:t>«</a:t>
            </a:r>
            <a:r>
              <a:rPr lang="ru-RU" sz="3000" dirty="0"/>
              <a:t>Иду к цели</a:t>
            </a:r>
            <a:r>
              <a:rPr lang="en-US" sz="3000" dirty="0"/>
              <a:t>»</a:t>
            </a:r>
            <a:r>
              <a:rPr lang="ru-RU" sz="3000" dirty="0"/>
              <a:t> с призами </a:t>
            </a:r>
            <a:br>
              <a:rPr lang="en-US" sz="3000" dirty="0"/>
            </a:br>
            <a:r>
              <a:rPr lang="ru-RU" sz="3000" dirty="0"/>
              <a:t>и грамотами детям.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F2833-3B86-7142-89C1-C3AFFA0A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251" y="7916557"/>
            <a:ext cx="342900" cy="3429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30ECF3B-67EB-4141-A3AE-2AA81D57C6AD}"/>
              </a:ext>
            </a:extLst>
          </p:cNvPr>
          <p:cNvSpPr txBox="1">
            <a:spLocks/>
          </p:cNvSpPr>
          <p:nvPr/>
        </p:nvSpPr>
        <p:spPr>
          <a:xfrm>
            <a:off x="9249250" y="4736775"/>
            <a:ext cx="8672990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/>
              <a:t>Награждение</a:t>
            </a:r>
            <a:br>
              <a:rPr lang="en-US" sz="3200" b="1" dirty="0"/>
            </a:br>
            <a:r>
              <a:rPr lang="ru-RU" sz="3200" dirty="0"/>
              <a:t>День учителей</a:t>
            </a:r>
            <a:r>
              <a:rPr lang="en-US" sz="3200" dirty="0"/>
              <a:t>–</a:t>
            </a:r>
            <a:r>
              <a:rPr lang="ru-RU" sz="3200" dirty="0"/>
              <a:t>участников марафона: подводим итоги события, поздравляем финалистов, вручаем сертификаты и призы.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95F2EF-9EBB-0C43-B627-A69AE7201029}"/>
              </a:ext>
            </a:extLst>
          </p:cNvPr>
          <p:cNvSpPr txBox="1">
            <a:spLocks/>
          </p:cNvSpPr>
          <p:nvPr/>
        </p:nvSpPr>
        <p:spPr>
          <a:xfrm>
            <a:off x="966788" y="8641510"/>
            <a:ext cx="4445472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22 марта–</a:t>
            </a:r>
            <a:br>
              <a:rPr lang="ru-RU" sz="3000" dirty="0"/>
            </a:br>
            <a:r>
              <a:rPr lang="ru-RU" sz="3000" dirty="0"/>
              <a:t>7 апреля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2FEB358-8C80-3D48-9FAE-D30F8F1ABD55}"/>
              </a:ext>
            </a:extLst>
          </p:cNvPr>
          <p:cNvSpPr txBox="1">
            <a:spLocks/>
          </p:cNvSpPr>
          <p:nvPr/>
        </p:nvSpPr>
        <p:spPr>
          <a:xfrm>
            <a:off x="9249251" y="8641510"/>
            <a:ext cx="3116564" cy="300316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/>
              <a:t>12 апреля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7E497E-5335-034A-AA29-1822E11F0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251" y="7916557"/>
            <a:ext cx="342900" cy="342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F74A19-8123-F541-9227-0993CDF7A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8" y="791655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3124-CB0D-1E49-B582-88551FDEC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Сценарий движения учителя по этапам Марафона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5A7B6-9614-E440-8372-99B9F94B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en-RU" smtClean="0"/>
              <a:pPr/>
              <a:t>9</a:t>
            </a:fld>
            <a:endParaRPr lang="en-RU"/>
          </a:p>
        </p:txBody>
      </p:sp>
      <p:graphicFrame>
        <p:nvGraphicFramePr>
          <p:cNvPr id="6" name="Таблица 17">
            <a:extLst>
              <a:ext uri="{FF2B5EF4-FFF2-40B4-BE49-F238E27FC236}">
                <a16:creationId xmlns:a16="http://schemas.microsoft.com/office/drawing/2014/main" id="{660E76FF-277E-D649-BD7C-E855B25E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08301"/>
              </p:ext>
            </p:extLst>
          </p:nvPr>
        </p:nvGraphicFramePr>
        <p:xfrm>
          <a:off x="940229" y="3264687"/>
          <a:ext cx="22663645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2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154">
                  <a:extLst>
                    <a:ext uri="{9D8B030D-6E8A-4147-A177-3AD203B41FA5}">
                      <a16:colId xmlns:a16="http://schemas.microsoft.com/office/drawing/2014/main" val="2648328065"/>
                    </a:ext>
                  </a:extLst>
                </a:gridCol>
              </a:tblGrid>
              <a:tr h="1273801"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3000" b="1" spc="300" baseline="0" dirty="0">
                          <a:solidFill>
                            <a:schemeClr val="tx1"/>
                          </a:solidFill>
                        </a:rPr>
                        <a:t>ДЛЯ УЧИТЕЛЯ</a:t>
                      </a:r>
                    </a:p>
                  </a:txBody>
                  <a:tcPr marT="228600" marB="2286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b="0" dirty="0">
                          <a:solidFill>
                            <a:schemeClr val="tx1"/>
                          </a:solidFill>
                        </a:rPr>
                        <a:t>05</a:t>
                      </a:r>
                      <a:r>
                        <a:rPr lang="ru-RU" sz="3000" b="0" baseline="0" dirty="0">
                          <a:solidFill>
                            <a:schemeClr val="tx1"/>
                          </a:solidFill>
                        </a:rPr>
                        <a:t> октября–  </a:t>
                      </a:r>
                      <a:br>
                        <a:rPr lang="en-US" sz="30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000" b="0" baseline="0" dirty="0">
                          <a:solidFill>
                            <a:schemeClr val="tx1"/>
                          </a:solidFill>
                        </a:rPr>
                        <a:t>05 ноября</a:t>
                      </a: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Онлайн-диагностика компетенций учителя по формированию функциональной грамотности </a:t>
                      </a:r>
                      <a:b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учеников</a:t>
                      </a:r>
                      <a:endParaRPr lang="ru-RU" sz="3000" b="0" dirty="0">
                        <a:effectLst/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b="0">
                          <a:solidFill>
                            <a:schemeClr val="tx1"/>
                          </a:solidFill>
                        </a:rPr>
                        <a:t>Учитель проходит </a:t>
                      </a:r>
                      <a:br>
                        <a:rPr lang="en-US" sz="3000" b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000" b="0">
                          <a:solidFill>
                            <a:schemeClr val="tx1"/>
                          </a:solidFill>
                        </a:rPr>
                        <a:t>диагностику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Сертификат, рекомендации </a:t>
                      </a:r>
                      <a:br>
                        <a:rPr lang="en-US" sz="3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материалы для развития </a:t>
                      </a:r>
                      <a:br>
                        <a:rPr lang="en-US" sz="3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всем 6 содержательным линиям по итогам тестирования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300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dirty="0"/>
                        <a:t>05</a:t>
                      </a:r>
                      <a:r>
                        <a:rPr lang="ru-RU" sz="3000" baseline="0" dirty="0"/>
                        <a:t> октября–</a:t>
                      </a:r>
                      <a:r>
                        <a:rPr lang="ru-RU" sz="3000" dirty="0">
                          <a:solidFill>
                            <a:schemeClr val="tx1"/>
                          </a:solidFill>
                        </a:rPr>
                        <a:t>25 декабря</a:t>
                      </a: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Онлайн-курс повышения квалификации по методике формирования функциональной грамотности у учеников</a:t>
                      </a:r>
                      <a:endParaRPr lang="ru-RU" sz="3000" b="0" dirty="0">
                        <a:effectLst/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3000" b="0" dirty="0">
                          <a:solidFill>
                            <a:schemeClr val="tx1"/>
                          </a:solidFill>
                        </a:rPr>
                        <a:t>Учитель</a:t>
                      </a:r>
                      <a:r>
                        <a:rPr lang="ru-RU" sz="3000" b="0" baseline="0" dirty="0">
                          <a:solidFill>
                            <a:schemeClr val="tx1"/>
                          </a:solidFill>
                        </a:rPr>
                        <a:t> по желанию проходит </a:t>
                      </a:r>
                      <a:br>
                        <a:rPr lang="en-US" sz="30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000" b="0" baseline="0" dirty="0">
                          <a:solidFill>
                            <a:schemeClr val="tx1"/>
                          </a:solidFill>
                        </a:rPr>
                        <a:t>курс повышения квалификации</a:t>
                      </a: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3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Удостоверение по итогам повышения квалификации</a:t>
                      </a: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41"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3000" b="1" spc="300">
                          <a:solidFill>
                            <a:schemeClr val="tx1"/>
                          </a:solidFill>
                        </a:rPr>
                        <a:t>ДЛЯ УЧЕНИКА</a:t>
                      </a:r>
                      <a:endParaRPr lang="ru-RU" sz="3000" b="1" spc="300" dirty="0">
                        <a:solidFill>
                          <a:schemeClr val="tx1"/>
                        </a:solidFill>
                      </a:endParaRPr>
                    </a:p>
                  </a:txBody>
                  <a:tcPr marT="228600" marB="2286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000"/>
                        <a:t>12</a:t>
                      </a:r>
                      <a:r>
                        <a:rPr lang="ru-RU" sz="3000"/>
                        <a:t> ноября–</a:t>
                      </a:r>
                      <a:br>
                        <a:rPr lang="ru-RU" sz="3000"/>
                      </a:br>
                      <a:r>
                        <a:rPr lang="en-US" sz="3000"/>
                        <a:t>14</a:t>
                      </a:r>
                      <a:r>
                        <a:rPr lang="ru-RU" sz="3000"/>
                        <a:t> марта</a:t>
                      </a:r>
                      <a:endParaRPr lang="ru-RU" sz="3000" dirty="0"/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обучающих заданий </a:t>
                      </a:r>
                      <a:b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Яндекс.Учебнике</a:t>
                      </a:r>
                      <a:endParaRPr lang="ru-RU" sz="3000" b="0">
                        <a:effectLst/>
                      </a:endParaRPr>
                    </a:p>
                    <a:p>
                      <a:pPr rtl="0"/>
                      <a: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работе с информацией </a:t>
                      </a:r>
                      <a:endParaRPr lang="ru-RU" sz="3000" b="0" dirty="0">
                        <a:effectLst/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b="0">
                          <a:solidFill>
                            <a:schemeClr val="tx1"/>
                          </a:solidFill>
                        </a:rPr>
                        <a:t>Учитель</a:t>
                      </a:r>
                      <a:r>
                        <a:rPr lang="ru-RU" sz="3000" b="0" baseline="0">
                          <a:solidFill>
                            <a:schemeClr val="tx1"/>
                          </a:solidFill>
                        </a:rPr>
                        <a:t> в Яндекс.Учебнике </a:t>
                      </a:r>
                      <a:br>
                        <a:rPr lang="en-US" sz="3000" b="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000" b="0" baseline="0">
                          <a:solidFill>
                            <a:schemeClr val="tx1"/>
                          </a:solidFill>
                        </a:rPr>
                        <a:t>выдает детям игровые задания.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b="0" i="1" baseline="0">
                          <a:solidFill>
                            <a:schemeClr val="tx1"/>
                          </a:solidFill>
                        </a:rPr>
                        <a:t>Дети выполняют задания </a:t>
                      </a:r>
                      <a:br>
                        <a:rPr lang="ru-RU" sz="3000" b="0" i="1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000" b="0" i="1" baseline="0">
                          <a:solidFill>
                            <a:schemeClr val="tx1"/>
                          </a:solidFill>
                        </a:rPr>
                        <a:t>в Яндекс.Учебнике </a:t>
                      </a:r>
                      <a:r>
                        <a:rPr lang="ru-RU" sz="3000" b="0" baseline="0">
                          <a:solidFill>
                            <a:schemeClr val="tx1"/>
                          </a:solidFill>
                        </a:rPr>
                        <a:t>                                                                         </a:t>
                      </a:r>
                      <a:endParaRPr lang="ru-RU" sz="3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3000" b="0">
                          <a:solidFill>
                            <a:schemeClr val="tx1"/>
                          </a:solidFill>
                        </a:rPr>
                        <a:t>Аналитический отчет для учителя, сертификат учителю 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8472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/>
                        <a:t>22 марта–</a:t>
                      </a:r>
                      <a:br>
                        <a:rPr lang="ru-RU" sz="3000"/>
                      </a:br>
                      <a:r>
                        <a:rPr lang="ru-RU" sz="3000"/>
                        <a:t>7 апреля</a:t>
                      </a:r>
                      <a:endParaRPr lang="ru-RU" sz="3000" dirty="0"/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Игра-квест «Иду к цели»  </a:t>
                      </a:r>
                      <a:b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вовлекающими заданиями </a:t>
                      </a:r>
                      <a:b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3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функциональной грамотности</a:t>
                      </a:r>
                      <a:endParaRPr lang="ru-RU" sz="3000" b="0" dirty="0">
                        <a:effectLst/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b="0">
                          <a:solidFill>
                            <a:schemeClr val="tx1"/>
                          </a:solidFill>
                        </a:rPr>
                        <a:t>Учитель</a:t>
                      </a:r>
                      <a:r>
                        <a:rPr lang="ru-RU" sz="3000" b="0" baseline="0">
                          <a:solidFill>
                            <a:schemeClr val="tx1"/>
                          </a:solidFill>
                        </a:rPr>
                        <a:t> в Яндекс.Учебнике </a:t>
                      </a:r>
                      <a:br>
                        <a:rPr lang="en-US" sz="3000" b="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000" b="0" baseline="0">
                          <a:solidFill>
                            <a:schemeClr val="tx1"/>
                          </a:solidFill>
                        </a:rPr>
                        <a:t>выдает детям задания.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000" b="0" i="1" baseline="0">
                          <a:solidFill>
                            <a:schemeClr val="tx1"/>
                          </a:solidFill>
                        </a:rPr>
                        <a:t>Дети выполняют задания </a:t>
                      </a:r>
                      <a:br>
                        <a:rPr lang="ru-RU" sz="3000" b="0" i="1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000" b="0" i="1" baseline="0">
                          <a:solidFill>
                            <a:schemeClr val="tx1"/>
                          </a:solidFill>
                        </a:rPr>
                        <a:t>в Яндекс.Учебнике</a:t>
                      </a:r>
                      <a:endParaRPr lang="ru-RU" sz="3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3000" b="0" baseline="0" dirty="0">
                          <a:solidFill>
                            <a:schemeClr val="tx1"/>
                          </a:solidFill>
                        </a:rPr>
                        <a:t>Грамоты ученикам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T="22860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15CC836-8337-974B-9C4A-64C35176F93B}"/>
              </a:ext>
            </a:extLst>
          </p:cNvPr>
          <p:cNvSpPr txBox="1">
            <a:spLocks/>
          </p:cNvSpPr>
          <p:nvPr/>
        </p:nvSpPr>
        <p:spPr>
          <a:xfrm rot="16200000">
            <a:off x="19410784" y="7943115"/>
            <a:ext cx="8999712" cy="28978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МАРАФОН ПО ФУНКЦИОНАЛЬНОЙ ГРАМОТНОСТИ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0884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EFFFD"/>
      </a:lt2>
      <a:accent1>
        <a:srgbClr val="FFCC00"/>
      </a:accent1>
      <a:accent2>
        <a:srgbClr val="004EBE"/>
      </a:accent2>
      <a:accent3>
        <a:srgbClr val="BFD2EF"/>
      </a:accent3>
      <a:accent4>
        <a:srgbClr val="E7E8ED"/>
      </a:accent4>
      <a:accent5>
        <a:srgbClr val="004EBE"/>
      </a:accent5>
      <a:accent6>
        <a:srgbClr val="FFD100"/>
      </a:accent6>
      <a:hlink>
        <a:srgbClr val="004EBE"/>
      </a:hlink>
      <a:folHlink>
        <a:srgbClr val="FFD1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{B9109B58-5FCD-E441-9825-C82167C0B7D4}tf16401378</Template>
  <TotalTime>9811</TotalTime>
  <Words>1632</Words>
  <Application>Microsoft Macintosh PowerPoint</Application>
  <PresentationFormat>Custom</PresentationFormat>
  <Paragraphs>196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.PingFang SC Regular</vt:lpstr>
      <vt:lpstr>Arial</vt:lpstr>
      <vt:lpstr>Calibri</vt:lpstr>
      <vt:lpstr>Georgia</vt:lpstr>
      <vt:lpstr>Helvetica Neue Medium</vt:lpstr>
      <vt:lpstr>Yandex Sans Text Light</vt:lpstr>
      <vt:lpstr>Office Theme</vt:lpstr>
      <vt:lpstr>Марафон  по функциональной грамотности</vt:lpstr>
      <vt:lpstr>Цель Марафона  по функциональной грамотности</vt:lpstr>
      <vt:lpstr>Марафон по функциональное грамотности  от Яндекс.Учебника</vt:lpstr>
      <vt:lpstr>Этапы Марафона по функциональной грамотности</vt:lpstr>
      <vt:lpstr>Этапы Марафона по функциональной грамотности</vt:lpstr>
      <vt:lpstr>Этапы Марафона по функциональной грамотности</vt:lpstr>
      <vt:lpstr>Этапы Марафона по функциональной грамотности</vt:lpstr>
      <vt:lpstr>Этапы Марафона по функциональной грамотности</vt:lpstr>
      <vt:lpstr>Сценарий движения учителя по этапам Марафона</vt:lpstr>
      <vt:lpstr>PowerPoint Presentation</vt:lpstr>
      <vt:lpstr>Бесплатная онлайн-диагностика компетенций учителя  по формированию функциональной грамотности у учеников</vt:lpstr>
      <vt:lpstr>Бесплатный онлайн-курс повышения квалификации  по методике формирования ФГ у учеников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Игра-квест «Иду к цели» с вовлекающими заданиями  по функциональной грамотности для учеников 1–6 классов</vt:lpstr>
      <vt:lpstr>Игра-квест «Иду к цели» с вовлекающими заданиями  по функциональной грамотности для учеников 1–6 классов</vt:lpstr>
      <vt:lpstr>Эксперты проекта</vt:lpstr>
      <vt:lpstr>Условия участия в марафоне</vt:lpstr>
      <vt:lpstr>Как принять участие в марафоне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Nasty Dem</dc:creator>
  <cp:lastModifiedBy>Microsoft Office User</cp:lastModifiedBy>
  <cp:revision>1126</cp:revision>
  <dcterms:created xsi:type="dcterms:W3CDTF">2020-02-26T12:14:57Z</dcterms:created>
  <dcterms:modified xsi:type="dcterms:W3CDTF">2020-09-23T19:10:43Z</dcterms:modified>
</cp:coreProperties>
</file>