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1" r:id="rId2"/>
    <p:sldId id="359" r:id="rId3"/>
    <p:sldId id="360" r:id="rId4"/>
    <p:sldId id="358" r:id="rId5"/>
    <p:sldId id="349" r:id="rId6"/>
    <p:sldId id="350" r:id="rId7"/>
    <p:sldId id="351" r:id="rId8"/>
    <p:sldId id="317" r:id="rId9"/>
    <p:sldId id="352" r:id="rId10"/>
    <p:sldId id="353" r:id="rId11"/>
    <p:sldId id="354" r:id="rId12"/>
    <p:sldId id="355" r:id="rId13"/>
    <p:sldId id="32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C0"/>
    <a:srgbClr val="6C747F"/>
    <a:srgbClr val="BAC2CF"/>
    <a:srgbClr val="595959"/>
    <a:srgbClr val="E8E9EE"/>
    <a:srgbClr val="000000"/>
    <a:srgbClr val="FECC2E"/>
    <a:srgbClr val="00A651"/>
    <a:srgbClr val="007236"/>
    <a:srgbClr val="245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/>
    <p:restoredTop sz="94666"/>
  </p:normalViewPr>
  <p:slideViewPr>
    <p:cSldViewPr snapToGrid="0" snapToObjects="1">
      <p:cViewPr varScale="1">
        <p:scale>
          <a:sx n="49" d="100"/>
          <a:sy n="49" d="100"/>
        </p:scale>
        <p:origin x="6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8F0EDB-7156-5646-B282-4D7063121B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3D13-23B1-BC47-9CFE-B16F3A8BD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88FAE-191E-B44C-93AB-7F65CAE407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1E03-1440-504D-99AF-EE1928C1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6972300"/>
            <a:ext cx="20828000" cy="508387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-29634" y="4394200"/>
            <a:ext cx="9550401" cy="7924800"/>
          </a:xfrm>
          <a:prstGeom prst="rect">
            <a:avLst/>
          </a:prstGeom>
        </p:spPr>
        <p:txBody>
          <a:bodyPr/>
          <a:lstStyle>
            <a:lvl1pPr indent="1439999">
              <a:spcBef>
                <a:spcPts val="6000"/>
              </a:spcBef>
              <a:buClr>
                <a:srgbClr val="535353"/>
              </a:buClr>
              <a:defRPr sz="4000">
                <a:solidFill>
                  <a:srgbClr val="535353"/>
                </a:solidFill>
              </a:defRPr>
            </a:lvl1pPr>
            <a:lvl2pPr>
              <a:spcBef>
                <a:spcPts val="6000"/>
              </a:spcBef>
              <a:buClr>
                <a:srgbClr val="535353"/>
              </a:buClr>
              <a:defRPr sz="4000">
                <a:solidFill>
                  <a:srgbClr val="535353"/>
                </a:solidFill>
              </a:defRPr>
            </a:lvl2pPr>
            <a:lvl3pPr>
              <a:spcBef>
                <a:spcPts val="6000"/>
              </a:spcBef>
              <a:buClr>
                <a:srgbClr val="535353"/>
              </a:buClr>
              <a:defRPr sz="4000">
                <a:solidFill>
                  <a:srgbClr val="535353"/>
                </a:solidFill>
              </a:defRPr>
            </a:lvl3pPr>
            <a:lvl4pPr>
              <a:spcBef>
                <a:spcPts val="6000"/>
              </a:spcBef>
              <a:buClr>
                <a:srgbClr val="535353"/>
              </a:buClr>
              <a:defRPr sz="4000">
                <a:solidFill>
                  <a:srgbClr val="535353"/>
                </a:solidFill>
              </a:defRPr>
            </a:lvl4pPr>
            <a:lvl5pPr>
              <a:spcBef>
                <a:spcPts val="6000"/>
              </a:spcBef>
              <a:buClr>
                <a:srgbClr val="535353"/>
              </a:buClr>
              <a:defRPr sz="4000">
                <a:solidFill>
                  <a:srgbClr val="535353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7" y="11956170"/>
            <a:ext cx="1800001" cy="31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259" y="1630478"/>
            <a:ext cx="3600001" cy="114647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5329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_main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5199" y="1577422"/>
            <a:ext cx="15528096" cy="249983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CC1B-8A8E-9547-AA7B-BAB4CE2F70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199" y="5342119"/>
            <a:ext cx="12895262" cy="6086475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4000"/>
            </a:lvl1pPr>
            <a:lvl2pPr>
              <a:lnSpc>
                <a:spcPct val="110000"/>
              </a:lnSpc>
              <a:defRPr sz="4000"/>
            </a:lvl2pPr>
            <a:lvl3pPr>
              <a:lnSpc>
                <a:spcPct val="110000"/>
              </a:lnSpc>
              <a:defRPr sz="4000"/>
            </a:lvl3pPr>
            <a:lvl4pPr>
              <a:lnSpc>
                <a:spcPct val="110000"/>
              </a:lnSpc>
              <a:defRPr sz="4000"/>
            </a:lvl4pPr>
            <a:lvl5pPr>
              <a:lnSpc>
                <a:spcPct val="110000"/>
              </a:lnSpc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7CA90-0F7B-9244-A433-08B48068D95A}"/>
              </a:ext>
            </a:extLst>
          </p:cNvPr>
          <p:cNvCxnSpPr/>
          <p:nvPr userDrawn="1"/>
        </p:nvCxnSpPr>
        <p:spPr>
          <a:xfrm>
            <a:off x="17548899" y="0"/>
            <a:ext cx="0" cy="13716000"/>
          </a:xfrm>
          <a:prstGeom prst="line">
            <a:avLst/>
          </a:prstGeom>
          <a:noFill/>
          <a:ln w="85725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27CC74D-B1CA-E749-9D42-05B54924E82A}"/>
              </a:ext>
            </a:extLst>
          </p:cNvPr>
          <p:cNvSpPr/>
          <p:nvPr userDrawn="1"/>
        </p:nvSpPr>
        <p:spPr>
          <a:xfrm rot="16200000">
            <a:off x="-5542813" y="6251341"/>
            <a:ext cx="1219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Интенсив «Я Учитель»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440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_main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15199" y="1577422"/>
            <a:ext cx="15528096" cy="249983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CC1B-8A8E-9547-AA7B-BAB4CE2F70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199" y="5342119"/>
            <a:ext cx="12895262" cy="6086475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4000"/>
            </a:lvl1pPr>
            <a:lvl2pPr>
              <a:lnSpc>
                <a:spcPct val="110000"/>
              </a:lnSpc>
              <a:defRPr sz="4000"/>
            </a:lvl2pPr>
            <a:lvl3pPr>
              <a:lnSpc>
                <a:spcPct val="110000"/>
              </a:lnSpc>
              <a:defRPr sz="4000"/>
            </a:lvl3pPr>
            <a:lvl4pPr>
              <a:lnSpc>
                <a:spcPct val="110000"/>
              </a:lnSpc>
              <a:defRPr sz="4000"/>
            </a:lvl4pPr>
            <a:lvl5pPr>
              <a:lnSpc>
                <a:spcPct val="110000"/>
              </a:lnSpc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A2700-77DE-614F-B5A5-C306501D1ABA}"/>
              </a:ext>
            </a:extLst>
          </p:cNvPr>
          <p:cNvSpPr/>
          <p:nvPr userDrawn="1"/>
        </p:nvSpPr>
        <p:spPr>
          <a:xfrm rot="16200000">
            <a:off x="-5542813" y="6251341"/>
            <a:ext cx="1219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Интенсив «Я Учитель»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79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иктограммы (верх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2445418" y="4644044"/>
            <a:ext cx="2005056" cy="1670896"/>
          </a:xfrm>
        </p:spPr>
        <p:txBody>
          <a:bodyPr anchor="ctr" anchorCtr="1"/>
          <a:lstStyle>
            <a:lvl1pPr marL="0" marR="0" indent="0" algn="l" defTabSz="1828710" rtl="0" eaLnBrk="1" fontAlgn="auto" latinLnBrk="0" hangingPunct="1">
              <a:lnSpc>
                <a:spcPts val="4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828710" rtl="0" eaLnBrk="1" fontAlgn="auto" latinLnBrk="0" hangingPunct="1">
              <a:lnSpc>
                <a:spcPts val="4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9" name="Рисунок 9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26578" y="4644044"/>
            <a:ext cx="2005056" cy="1670896"/>
          </a:xfrm>
        </p:spPr>
        <p:txBody>
          <a:bodyPr anchor="ctr" anchorCtr="1"/>
          <a:lstStyle>
            <a:lvl1pPr marL="0" marR="0" indent="0" algn="l" defTabSz="1828710" rtl="0" eaLnBrk="1" fontAlgn="auto" latinLnBrk="0" hangingPunct="1">
              <a:lnSpc>
                <a:spcPts val="4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828710" rtl="0" eaLnBrk="1" fontAlgn="auto" latinLnBrk="0" hangingPunct="1">
              <a:lnSpc>
                <a:spcPts val="4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983305" y="12750935"/>
            <a:ext cx="415177" cy="410369"/>
          </a:xfrm>
          <a:prstGeom prst="rect">
            <a:avLst/>
          </a:prstGeom>
        </p:spPr>
        <p:txBody>
          <a:bodyPr/>
          <a:lstStyle/>
          <a:p>
            <a:fld id="{AE195FE1-503A-4B96-8989-000D44BE7D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6578" y="12759576"/>
            <a:ext cx="20597252" cy="535868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2532"/>
              </a:lnSpc>
              <a:spcAft>
                <a:spcPts val="0"/>
              </a:spcAft>
              <a:defRPr sz="1968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416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>
                <a:solidFill>
                  <a:srgbClr val="201E1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Rectangle"/>
          <p:cNvSpPr/>
          <p:nvPr/>
        </p:nvSpPr>
        <p:spPr>
          <a:xfrm>
            <a:off x="17558940" y="41"/>
            <a:ext cx="6774297" cy="13715918"/>
          </a:xfrm>
          <a:prstGeom prst="rect">
            <a:avLst/>
          </a:prstGeom>
          <a:solidFill>
            <a:srgbClr val="E6EA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8376025" y="1969052"/>
            <a:ext cx="5140128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0AA3A1AE-8C71-8D43-8690-D2B913171758}"/>
              </a:ext>
            </a:extLst>
          </p:cNvPr>
          <p:cNvSpPr txBox="1">
            <a:spLocks/>
          </p:cNvSpPr>
          <p:nvPr userDrawn="1"/>
        </p:nvSpPr>
        <p:spPr>
          <a:xfrm>
            <a:off x="1415199" y="1577422"/>
            <a:ext cx="15528096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ru-RU" dirty="0"/>
              <a:t>Текст заголовка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22D77-3EB4-494B-8F8E-040835B0532F}"/>
              </a:ext>
            </a:extLst>
          </p:cNvPr>
          <p:cNvCxnSpPr/>
          <p:nvPr userDrawn="1"/>
        </p:nvCxnSpPr>
        <p:spPr>
          <a:xfrm>
            <a:off x="17548899" y="0"/>
            <a:ext cx="0" cy="13716000"/>
          </a:xfrm>
          <a:prstGeom prst="line">
            <a:avLst/>
          </a:prstGeom>
          <a:noFill/>
          <a:ln w="85725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A8890-DBA1-424C-AA24-AC7AB170CB60}"/>
              </a:ext>
            </a:extLst>
          </p:cNvPr>
          <p:cNvSpPr/>
          <p:nvPr userDrawn="1"/>
        </p:nvSpPr>
        <p:spPr>
          <a:xfrm rot="16200000">
            <a:off x="-5542813" y="6251341"/>
            <a:ext cx="1219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Интенсив «Я Учитель»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 spd="med"/>
  <p:txStyles>
    <p:titleStyle>
      <a:lvl1pPr marL="0" marR="0" indent="1439999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635000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1270000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905000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2540000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614615" marR="0" indent="-439615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249615" marR="0" indent="-439615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884615" marR="0" indent="-439615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519615" marR="0" indent="-439615" algn="l" defTabSz="825500" latinLnBrk="0">
        <a:lnSpc>
          <a:spcPct val="100000"/>
        </a:lnSpc>
        <a:spcBef>
          <a:spcPts val="40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promo/education/specpro/intensiv_uchitel/intensive-2-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221D01-8A25-F540-9F98-98C19494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61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EB4083-0384-504B-A87A-07C40FC5A263}"/>
              </a:ext>
            </a:extLst>
          </p:cNvPr>
          <p:cNvSpPr/>
          <p:nvPr/>
        </p:nvSpPr>
        <p:spPr>
          <a:xfrm>
            <a:off x="14692334" y="3800253"/>
            <a:ext cx="6135363" cy="8745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7A7DB-AA3C-8344-AD08-C22E4AEC672A}"/>
              </a:ext>
            </a:extLst>
          </p:cNvPr>
          <p:cNvSpPr/>
          <p:nvPr/>
        </p:nvSpPr>
        <p:spPr>
          <a:xfrm>
            <a:off x="3380457" y="3800253"/>
            <a:ext cx="6135363" cy="8745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F81D6-0B5A-684D-9C59-19F6B8DB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98" y="1577422"/>
            <a:ext cx="20225601" cy="2499831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Документы по итогам </a:t>
            </a:r>
            <a:r>
              <a:rPr lang="ru-RU" dirty="0" err="1">
                <a:latin typeface="Georgia" panose="02040502050405020303" pitchFamily="18" charset="0"/>
                <a:cs typeface="Arial" panose="020B0604020202020204" pitchFamily="34" charset="0"/>
              </a:rPr>
              <a:t>интенсива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1F1B-C90C-264F-ABAD-238FB48FC4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199" y="3800254"/>
            <a:ext cx="3156801" cy="892705"/>
          </a:xfrm>
        </p:spPr>
        <p:txBody>
          <a:bodyPr/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DE986-B4E5-1D4F-BA0D-D60F85FF1E61}"/>
              </a:ext>
            </a:extLst>
          </p:cNvPr>
          <p:cNvSpPr/>
          <p:nvPr/>
        </p:nvSpPr>
        <p:spPr>
          <a:xfrm>
            <a:off x="12131330" y="3800254"/>
            <a:ext cx="23679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SzPct val="1380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C503EFE-BFE6-B44C-8D7F-C4CCFFAE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58" y="3800254"/>
            <a:ext cx="6150405" cy="87451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3F27A0B7-4181-E34C-BD86-5EA7EB54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335" y="3800253"/>
            <a:ext cx="6135362" cy="87237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Номер слайда">
            <a:extLst>
              <a:ext uri="{FF2B5EF4-FFF2-40B4-BE49-F238E27FC236}">
                <a16:creationId xmlns:a16="http://schemas.microsoft.com/office/drawing/2014/main" id="{D1FBEC35-8FAB-454B-9275-ABC92A8C03E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978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81D6-0B5A-684D-9C59-19F6B8DB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99" y="1577422"/>
            <a:ext cx="13892534" cy="2499831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Интенсив «Я Учитель» октябрь 2020</a:t>
            </a:r>
            <a:b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07A6B3-4FD0-714F-AD98-9E813C7D613E}"/>
              </a:ext>
            </a:extLst>
          </p:cNvPr>
          <p:cNvSpPr txBox="1">
            <a:spLocks/>
          </p:cNvSpPr>
          <p:nvPr/>
        </p:nvSpPr>
        <p:spPr>
          <a:xfrm>
            <a:off x="18093125" y="5342119"/>
            <a:ext cx="5671776" cy="608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Оставьте почту, чтобы мы напомнили вам </a:t>
            </a:r>
            <a:br>
              <a:rPr lang="ru-RU" dirty="0"/>
            </a:br>
            <a:r>
              <a:rPr lang="ru-RU" dirty="0"/>
              <a:t>о старте </a:t>
            </a:r>
            <a:r>
              <a:rPr lang="ru-RU" dirty="0" err="1"/>
              <a:t>Интенсива</a:t>
            </a:r>
            <a:endParaRPr lang="ru-RU" dirty="0"/>
          </a:p>
          <a:p>
            <a:r>
              <a:rPr lang="en-US" dirty="0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yandex.ru</a:t>
            </a:r>
            <a:r>
              <a:rPr lang="en-US" dirty="0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/promo/education/</a:t>
            </a:r>
            <a:r>
              <a:rPr lang="en-US" dirty="0" err="1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specpro</a:t>
            </a:r>
            <a:r>
              <a:rPr lang="en-US" dirty="0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intensiv_uchitel</a:t>
            </a:r>
            <a:r>
              <a:rPr lang="en-US" dirty="0">
                <a:solidFill>
                  <a:srgbClr val="004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/intensive-2-1</a:t>
            </a:r>
            <a:endParaRPr lang="ru-RU" dirty="0">
              <a:solidFill>
                <a:srgbClr val="004EC0"/>
              </a:solidFill>
              <a:highlight>
                <a:srgbClr val="FFFF00"/>
              </a:highlight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3835027-AD32-CD49-9304-05941BFCCA3E}"/>
              </a:ext>
            </a:extLst>
          </p:cNvPr>
          <p:cNvSpPr/>
          <p:nvPr/>
        </p:nvSpPr>
        <p:spPr>
          <a:xfrm>
            <a:off x="1415199" y="5342119"/>
            <a:ext cx="6084301" cy="1355488"/>
          </a:xfrm>
          <a:prstGeom prst="rect">
            <a:avLst/>
          </a:prstGeom>
          <a:noFill/>
          <a:ln w="57150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3D737-182F-5346-8024-B951BFD7CC31}"/>
              </a:ext>
            </a:extLst>
          </p:cNvPr>
          <p:cNvSpPr/>
          <p:nvPr/>
        </p:nvSpPr>
        <p:spPr>
          <a:xfrm>
            <a:off x="1415199" y="5665920"/>
            <a:ext cx="6084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05 октября – 05 ноября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33DA3D8-C24F-2445-B82E-37F10B683535}"/>
              </a:ext>
            </a:extLst>
          </p:cNvPr>
          <p:cNvSpPr/>
          <p:nvPr/>
        </p:nvSpPr>
        <p:spPr>
          <a:xfrm>
            <a:off x="8116553" y="7345209"/>
            <a:ext cx="6084301" cy="1355488"/>
          </a:xfrm>
          <a:prstGeom prst="rect">
            <a:avLst/>
          </a:prstGeom>
          <a:noFill/>
          <a:ln w="57150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E3EE61-570E-5441-81FA-960A9CC839A7}"/>
              </a:ext>
            </a:extLst>
          </p:cNvPr>
          <p:cNvSpPr/>
          <p:nvPr/>
        </p:nvSpPr>
        <p:spPr>
          <a:xfrm>
            <a:off x="8116553" y="7669010"/>
            <a:ext cx="6084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014F88F-981C-1F4B-A45E-243503C0E51F}"/>
              </a:ext>
            </a:extLst>
          </p:cNvPr>
          <p:cNvSpPr/>
          <p:nvPr/>
        </p:nvSpPr>
        <p:spPr>
          <a:xfrm>
            <a:off x="1415199" y="7345209"/>
            <a:ext cx="6084301" cy="1355488"/>
          </a:xfrm>
          <a:prstGeom prst="rect">
            <a:avLst/>
          </a:prstGeom>
          <a:noFill/>
          <a:ln w="57150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3AB2E6-2449-7F49-AF32-5C0A21552AB0}"/>
              </a:ext>
            </a:extLst>
          </p:cNvPr>
          <p:cNvSpPr/>
          <p:nvPr/>
        </p:nvSpPr>
        <p:spPr>
          <a:xfrm>
            <a:off x="1415199" y="7669010"/>
            <a:ext cx="6084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Удобно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D30CCBC5-D114-F34B-85D2-F12AB68A7F9D}"/>
              </a:ext>
            </a:extLst>
          </p:cNvPr>
          <p:cNvSpPr/>
          <p:nvPr/>
        </p:nvSpPr>
        <p:spPr>
          <a:xfrm>
            <a:off x="1415199" y="9260300"/>
            <a:ext cx="8150893" cy="1355488"/>
          </a:xfrm>
          <a:prstGeom prst="rect">
            <a:avLst/>
          </a:prstGeom>
          <a:noFill/>
          <a:ln w="57150" cap="rnd">
            <a:solidFill>
              <a:srgbClr val="004EC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6EAAD8-00E3-AC4D-8E17-564D06888772}"/>
              </a:ext>
            </a:extLst>
          </p:cNvPr>
          <p:cNvSpPr/>
          <p:nvPr/>
        </p:nvSpPr>
        <p:spPr>
          <a:xfrm>
            <a:off x="1415199" y="9584101"/>
            <a:ext cx="8150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Персональная обратная связь</a:t>
            </a:r>
          </a:p>
        </p:txBody>
      </p:sp>
      <p:sp>
        <p:nvSpPr>
          <p:cNvPr id="27" name="Номер слайда">
            <a:extLst>
              <a:ext uri="{FF2B5EF4-FFF2-40B4-BE49-F238E27FC236}">
                <a16:creationId xmlns:a16="http://schemas.microsoft.com/office/drawing/2014/main" id="{CB8E80DD-D173-964B-A549-BAAA6946882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650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81D6-0B5A-684D-9C59-19F6B8DB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99" y="1577422"/>
            <a:ext cx="13960268" cy="2499831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Интенсив «Я Учитель» октябрь 2020</a:t>
            </a:r>
            <a:b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1F1B-C90C-264F-ABAD-238FB48FC4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93125" y="5342119"/>
            <a:ext cx="2993231" cy="6086475"/>
          </a:xfrm>
        </p:spPr>
        <p:txBody>
          <a:bodyPr/>
          <a:lstStyle/>
          <a:p>
            <a:pPr defTabSz="914400" rtl="0" hangingPunct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ym typeface="Calibri"/>
              </a:rPr>
              <a:t>Поддержка </a:t>
            </a:r>
            <a:r>
              <a:rPr lang="ru-RU" dirty="0" err="1">
                <a:sym typeface="Calibri"/>
              </a:rPr>
              <a:t>МинПроса</a:t>
            </a:r>
            <a:endParaRPr lang="ru-RU" dirty="0">
              <a:sym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685DE84-85EE-B341-964A-302486D5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98" y="5342119"/>
            <a:ext cx="3952899" cy="4296629"/>
          </a:xfrm>
          <a:prstGeom prst="rect">
            <a:avLst/>
          </a:prstGeom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E6DE1014-F266-9D40-BE87-B8E73E301C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3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C38E-8CDA-0C45-AF8A-3D76562F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FE93A-ABE2-2A44-9E89-F4036A6539F3}"/>
              </a:ext>
            </a:extLst>
          </p:cNvPr>
          <p:cNvSpPr txBox="1">
            <a:spLocks/>
          </p:cNvSpPr>
          <p:nvPr/>
        </p:nvSpPr>
        <p:spPr>
          <a:xfrm>
            <a:off x="0" y="8492490"/>
            <a:ext cx="20828000" cy="5083870"/>
          </a:xfrm>
          <a:prstGeom prst="rect">
            <a:avLst/>
          </a:prstGeom>
        </p:spPr>
        <p:txBody>
          <a:bodyPr/>
          <a:lstStyle>
            <a:lvl1pPr marL="0" marR="0" indent="1439999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hangingPunct="1"/>
            <a:r>
              <a:rPr lang="ru-RU" dirty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136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Интенсив «Я Учитель» </a:t>
            </a:r>
            <a:br>
              <a:rPr lang="ru-RU" dirty="0"/>
            </a:br>
            <a:r>
              <a:rPr lang="ru-RU" dirty="0"/>
              <a:t>октябрь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EE8D4D-2F76-4B4B-8335-E02F923320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4 онлайн-теста по гибким компетенциям </a:t>
            </a:r>
            <a:br>
              <a:rPr lang="ru-RU" dirty="0"/>
            </a:br>
            <a:r>
              <a:rPr lang="ru-RU" dirty="0"/>
              <a:t>с рекомендациями и материалами </a:t>
            </a:r>
            <a:br>
              <a:rPr lang="ru-RU" dirty="0"/>
            </a:br>
            <a:r>
              <a:rPr lang="ru-RU" dirty="0"/>
              <a:t>по развитию для школьных учителей </a:t>
            </a:r>
            <a:br>
              <a:rPr lang="ru-RU" dirty="0"/>
            </a:br>
            <a:r>
              <a:rPr lang="ru-RU" dirty="0"/>
              <a:t>и преподавателей всех уровней образования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54BDC7B6-5F6C-F245-85F9-9E3BF6E6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8078" y="3718732"/>
            <a:ext cx="1345119" cy="134511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445514C-5A68-9E4C-9A2F-4482DE0D736F}"/>
              </a:ext>
            </a:extLst>
          </p:cNvPr>
          <p:cNvSpPr/>
          <p:nvPr/>
        </p:nvSpPr>
        <p:spPr>
          <a:xfrm>
            <a:off x="18288000" y="5350977"/>
            <a:ext cx="5517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05 октября – </a:t>
            </a:r>
          </a:p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05 ноября</a:t>
            </a:r>
          </a:p>
        </p:txBody>
      </p:sp>
    </p:spTree>
    <p:extLst>
      <p:ext uri="{BB962C8B-B14F-4D97-AF65-F5344CB8AC3E}">
        <p14:creationId xmlns:p14="http://schemas.microsoft.com/office/powerpoint/2010/main" val="35093297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Интенсив для педагогов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«Я Учитель»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35707D-65C4-2F43-8206-1E38AB1A8B7F}"/>
              </a:ext>
            </a:extLst>
          </p:cNvPr>
          <p:cNvGrpSpPr/>
          <p:nvPr/>
        </p:nvGrpSpPr>
        <p:grpSpPr>
          <a:xfrm>
            <a:off x="1347464" y="5672657"/>
            <a:ext cx="6084303" cy="5767934"/>
            <a:chOff x="1347464" y="5308252"/>
            <a:chExt cx="6084303" cy="5767934"/>
          </a:xfrm>
        </p:grpSpPr>
        <p:grpSp>
          <p:nvGrpSpPr>
            <p:cNvPr id="20" name="Группа 17">
              <a:extLst>
                <a:ext uri="{FF2B5EF4-FFF2-40B4-BE49-F238E27FC236}">
                  <a16:creationId xmlns:a16="http://schemas.microsoft.com/office/drawing/2014/main" id="{427B83A2-CD45-7049-9C8C-D449D1B40315}"/>
                </a:ext>
              </a:extLst>
            </p:cNvPr>
            <p:cNvGrpSpPr/>
            <p:nvPr/>
          </p:nvGrpSpPr>
          <p:grpSpPr>
            <a:xfrm>
              <a:off x="1347464" y="5308252"/>
              <a:ext cx="6084303" cy="1296430"/>
              <a:chOff x="2475153" y="3380656"/>
              <a:chExt cx="9127323" cy="1296430"/>
            </a:xfrm>
          </p:grpSpPr>
          <p:sp>
            <p:nvSpPr>
              <p:cNvPr id="21" name="Rounded Rectangle 102">
                <a:extLst>
                  <a:ext uri="{FF2B5EF4-FFF2-40B4-BE49-F238E27FC236}">
                    <a16:creationId xmlns:a16="http://schemas.microsoft.com/office/drawing/2014/main" id="{857B6753-5BCD-C244-8524-B1F0D6FE4336}"/>
                  </a:ext>
                </a:extLst>
              </p:cNvPr>
              <p:cNvSpPr/>
              <p:nvPr/>
            </p:nvSpPr>
            <p:spPr>
              <a:xfrm>
                <a:off x="2475153" y="3380656"/>
                <a:ext cx="9127323" cy="1296430"/>
              </a:xfrm>
              <a:prstGeom prst="roundRect">
                <a:avLst>
                  <a:gd name="adj" fmla="val 9723"/>
                </a:avLst>
              </a:prstGeom>
              <a:solidFill>
                <a:srgbClr val="004EC0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0" tIns="0" rIns="0" bIns="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регионов">
                <a:extLst>
                  <a:ext uri="{FF2B5EF4-FFF2-40B4-BE49-F238E27FC236}">
                    <a16:creationId xmlns:a16="http://schemas.microsoft.com/office/drawing/2014/main" id="{3B81151F-7017-9441-A26F-56562895F4E1}"/>
                  </a:ext>
                </a:extLst>
              </p:cNvPr>
              <p:cNvSpPr txBox="1"/>
              <p:nvPr/>
            </p:nvSpPr>
            <p:spPr>
              <a:xfrm>
                <a:off x="3137556" y="3660446"/>
                <a:ext cx="4884312" cy="727187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lnSpc>
                    <a:spcPct val="110000"/>
                  </a:lnSpc>
                  <a:defRPr sz="2400" b="0">
                    <a:ln w="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l"/>
                <a:r>
                  <a:rPr lang="ru-RU" sz="4000" b="1" dirty="0">
                    <a:ln w="0" cap="flat">
                      <a:noFill/>
                      <a:prstDash val="solid"/>
                      <a:miter lim="400000"/>
                    </a:ln>
                    <a:solidFill>
                      <a:schemeClr val="bg1"/>
                    </a:solidFill>
                  </a:rPr>
                  <a:t>Для кого</a:t>
                </a:r>
                <a:endParaRPr lang="ru-RU" sz="40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760754-C2B0-5243-8AA6-7234D5093902}"/>
                </a:ext>
              </a:extLst>
            </p:cNvPr>
            <p:cNvSpPr/>
            <p:nvPr/>
          </p:nvSpPr>
          <p:spPr>
            <a:xfrm>
              <a:off x="1789024" y="7759202"/>
              <a:ext cx="468080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Школьные учителя и педагоги </a:t>
              </a:r>
              <a:b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всех ступеней образования</a:t>
              </a: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42B367B9-9CD9-A44D-A692-D666A1B3AE55}"/>
                </a:ext>
              </a:extLst>
            </p:cNvPr>
            <p:cNvSpPr/>
            <p:nvPr/>
          </p:nvSpPr>
          <p:spPr>
            <a:xfrm>
              <a:off x="1347466" y="7087674"/>
              <a:ext cx="6084301" cy="3988512"/>
            </a:xfrm>
            <a:prstGeom prst="rect">
              <a:avLst/>
            </a:prstGeom>
            <a:noFill/>
            <a:ln w="57150" cap="rnd">
              <a:solidFill>
                <a:srgbClr val="004EC0"/>
              </a:solidFill>
              <a:prstDash val="sysDot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0F0E57-1218-CC4C-AF79-98206BB72986}"/>
              </a:ext>
            </a:extLst>
          </p:cNvPr>
          <p:cNvGrpSpPr/>
          <p:nvPr/>
        </p:nvGrpSpPr>
        <p:grpSpPr>
          <a:xfrm>
            <a:off x="8865864" y="5672657"/>
            <a:ext cx="6084303" cy="5767934"/>
            <a:chOff x="9069064" y="5308252"/>
            <a:chExt cx="6084303" cy="5767934"/>
          </a:xfrm>
        </p:grpSpPr>
        <p:grpSp>
          <p:nvGrpSpPr>
            <p:cNvPr id="27" name="Группа 17">
              <a:extLst>
                <a:ext uri="{FF2B5EF4-FFF2-40B4-BE49-F238E27FC236}">
                  <a16:creationId xmlns:a16="http://schemas.microsoft.com/office/drawing/2014/main" id="{6FD4D82F-D2A2-8441-9E23-F6E1746AB975}"/>
                </a:ext>
              </a:extLst>
            </p:cNvPr>
            <p:cNvGrpSpPr/>
            <p:nvPr/>
          </p:nvGrpSpPr>
          <p:grpSpPr>
            <a:xfrm>
              <a:off x="9069064" y="5308252"/>
              <a:ext cx="6084303" cy="1296430"/>
              <a:chOff x="2475153" y="3380656"/>
              <a:chExt cx="9127323" cy="1296430"/>
            </a:xfrm>
          </p:grpSpPr>
          <p:sp>
            <p:nvSpPr>
              <p:cNvPr id="28" name="Rounded Rectangle 102">
                <a:extLst>
                  <a:ext uri="{FF2B5EF4-FFF2-40B4-BE49-F238E27FC236}">
                    <a16:creationId xmlns:a16="http://schemas.microsoft.com/office/drawing/2014/main" id="{0DB51E8F-6439-8740-8A7C-25F4707596B9}"/>
                  </a:ext>
                </a:extLst>
              </p:cNvPr>
              <p:cNvSpPr/>
              <p:nvPr/>
            </p:nvSpPr>
            <p:spPr>
              <a:xfrm>
                <a:off x="2475153" y="3380656"/>
                <a:ext cx="9127323" cy="1296430"/>
              </a:xfrm>
              <a:prstGeom prst="roundRect">
                <a:avLst>
                  <a:gd name="adj" fmla="val 9723"/>
                </a:avLst>
              </a:prstGeom>
              <a:solidFill>
                <a:srgbClr val="004EC0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0" tIns="0" rIns="0" bIns="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" name="регионов">
                <a:extLst>
                  <a:ext uri="{FF2B5EF4-FFF2-40B4-BE49-F238E27FC236}">
                    <a16:creationId xmlns:a16="http://schemas.microsoft.com/office/drawing/2014/main" id="{28D0A0F0-9BCB-2841-9DB2-5F2E41A55409}"/>
                  </a:ext>
                </a:extLst>
              </p:cNvPr>
              <p:cNvSpPr txBox="1"/>
              <p:nvPr/>
            </p:nvSpPr>
            <p:spPr>
              <a:xfrm>
                <a:off x="3137556" y="3660446"/>
                <a:ext cx="4884312" cy="727187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lnSpc>
                    <a:spcPct val="110000"/>
                  </a:lnSpc>
                  <a:defRPr sz="2400" b="0">
                    <a:ln w="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l"/>
                <a:r>
                  <a:rPr lang="ru-RU" sz="4000" b="1" dirty="0">
                    <a:ln w="0" cap="flat">
                      <a:noFill/>
                      <a:prstDash val="solid"/>
                      <a:miter lim="400000"/>
                    </a:ln>
                    <a:solidFill>
                      <a:schemeClr val="bg1"/>
                    </a:solidFill>
                  </a:rPr>
                  <a:t>Когда</a:t>
                </a:r>
                <a:endParaRPr lang="ru-RU" sz="4000" dirty="0"/>
              </a:p>
            </p:txBody>
          </p:sp>
        </p:grp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515E84D5-492E-9D4A-9C12-56A7BB0628D7}"/>
                </a:ext>
              </a:extLst>
            </p:cNvPr>
            <p:cNvSpPr/>
            <p:nvPr/>
          </p:nvSpPr>
          <p:spPr>
            <a:xfrm>
              <a:off x="9069066" y="7087674"/>
              <a:ext cx="6084301" cy="3988512"/>
            </a:xfrm>
            <a:prstGeom prst="rect">
              <a:avLst/>
            </a:prstGeom>
            <a:noFill/>
            <a:ln w="57150" cap="rnd">
              <a:solidFill>
                <a:srgbClr val="004EC0"/>
              </a:solidFill>
              <a:prstDash val="sysDot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B239D60-7ADA-364C-83D3-0E6C9C82242F}"/>
                </a:ext>
              </a:extLst>
            </p:cNvPr>
            <p:cNvSpPr/>
            <p:nvPr/>
          </p:nvSpPr>
          <p:spPr>
            <a:xfrm>
              <a:off x="9510624" y="7759202"/>
              <a:ext cx="468080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05 октября – </a:t>
              </a:r>
            </a:p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05 ноября</a:t>
              </a:r>
            </a:p>
            <a:p>
              <a:pPr algn="l"/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dirty="0">
                  <a:solidFill>
                    <a:srgbClr val="6C74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часть тестов будет закрыта после 05 ноября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99BC02-66B0-A649-A3FB-E0DFC94B51A5}"/>
              </a:ext>
            </a:extLst>
          </p:cNvPr>
          <p:cNvGrpSpPr/>
          <p:nvPr/>
        </p:nvGrpSpPr>
        <p:grpSpPr>
          <a:xfrm>
            <a:off x="16384264" y="5672657"/>
            <a:ext cx="6210712" cy="5767934"/>
            <a:chOff x="16384264" y="5308252"/>
            <a:chExt cx="6210712" cy="57679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D2CD6-F309-4E44-81A9-523C0F6ADF42}"/>
                </a:ext>
              </a:extLst>
            </p:cNvPr>
            <p:cNvSpPr/>
            <p:nvPr/>
          </p:nvSpPr>
          <p:spPr>
            <a:xfrm>
              <a:off x="16980386" y="7759202"/>
              <a:ext cx="400444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Участие бесплатное</a:t>
              </a:r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63C85789-6E1C-F645-9229-3321E86721D8}"/>
                </a:ext>
              </a:extLst>
            </p:cNvPr>
            <p:cNvSpPr/>
            <p:nvPr/>
          </p:nvSpPr>
          <p:spPr>
            <a:xfrm>
              <a:off x="16384264" y="5308252"/>
              <a:ext cx="6210712" cy="5767934"/>
            </a:xfrm>
            <a:prstGeom prst="rect">
              <a:avLst/>
            </a:prstGeom>
            <a:noFill/>
            <a:ln w="57150" cap="rnd">
              <a:solidFill>
                <a:srgbClr val="004EC0"/>
              </a:solidFill>
              <a:prstDash val="sysDot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07642BFE-C424-B845-9A5C-818C6516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8416" y="6732161"/>
            <a:ext cx="1345119" cy="11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59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Составляющие </a:t>
            </a:r>
            <a:r>
              <a:rPr lang="ru-RU" dirty="0" err="1"/>
              <a:t>интенсива</a:t>
            </a:r>
            <a:br>
              <a:rPr lang="en-US" dirty="0"/>
            </a:br>
            <a:r>
              <a:rPr lang="ru-RU" dirty="0"/>
              <a:t>«Я Учитель» 2020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77C85DB-8B07-FA4F-90CB-121C9BA1DFAF}"/>
              </a:ext>
            </a:extLst>
          </p:cNvPr>
          <p:cNvSpPr txBox="1">
            <a:spLocks/>
          </p:cNvSpPr>
          <p:nvPr/>
        </p:nvSpPr>
        <p:spPr>
          <a:xfrm>
            <a:off x="1706350" y="5193843"/>
            <a:ext cx="15236945" cy="694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  <a:buSzPct val="138000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37701-1D3C-AD42-A90A-E8BC37E47104}"/>
              </a:ext>
            </a:extLst>
          </p:cNvPr>
          <p:cNvSpPr/>
          <p:nvPr/>
        </p:nvSpPr>
        <p:spPr>
          <a:xfrm>
            <a:off x="1415198" y="5350977"/>
            <a:ext cx="1195396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4 теста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6C74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выбор для онлайн-диагностики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профиль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6C74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учителя по итогам каждого теста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Курсы, рекомендации и материалы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6C74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по итогам каждого теста</a:t>
            </a:r>
          </a:p>
          <a:p>
            <a:pPr algn="l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D2CD6-F309-4E44-81A9-523C0F6ADF42}"/>
              </a:ext>
            </a:extLst>
          </p:cNvPr>
          <p:cNvSpPr/>
          <p:nvPr/>
        </p:nvSpPr>
        <p:spPr>
          <a:xfrm>
            <a:off x="18288000" y="5350977"/>
            <a:ext cx="551793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тестов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онлайн-диагностики:</a:t>
            </a:r>
          </a:p>
          <a:p>
            <a:pPr algn="l">
              <a:buClr>
                <a:srgbClr val="6C747F"/>
              </a:buCl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компетенции педагога</a:t>
            </a: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выгорание педагога</a:t>
            </a: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успешного современного учителя</a:t>
            </a: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формировать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учеников функциональную грамотность</a:t>
            </a:r>
          </a:p>
        </p:txBody>
      </p:sp>
      <p:sp>
        <p:nvSpPr>
          <p:cNvPr id="13" name="Овал 37">
            <a:extLst>
              <a:ext uri="{FF2B5EF4-FFF2-40B4-BE49-F238E27FC236}">
                <a16:creationId xmlns:a16="http://schemas.microsoft.com/office/drawing/2014/main" id="{3640B5B2-7695-E448-97DE-609561303A20}"/>
              </a:ext>
            </a:extLst>
          </p:cNvPr>
          <p:cNvSpPr/>
          <p:nvPr/>
        </p:nvSpPr>
        <p:spPr>
          <a:xfrm>
            <a:off x="1462797" y="5568406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Овал 37">
            <a:extLst>
              <a:ext uri="{FF2B5EF4-FFF2-40B4-BE49-F238E27FC236}">
                <a16:creationId xmlns:a16="http://schemas.microsoft.com/office/drawing/2014/main" id="{06C02E85-00A8-FE47-8151-23717E4E0448}"/>
              </a:ext>
            </a:extLst>
          </p:cNvPr>
          <p:cNvSpPr/>
          <p:nvPr/>
        </p:nvSpPr>
        <p:spPr>
          <a:xfrm>
            <a:off x="1462797" y="7252063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Овал 37">
            <a:extLst>
              <a:ext uri="{FF2B5EF4-FFF2-40B4-BE49-F238E27FC236}">
                <a16:creationId xmlns:a16="http://schemas.microsoft.com/office/drawing/2014/main" id="{83E0FC24-ACED-2A4C-9516-F4A5AAA94B6C}"/>
              </a:ext>
            </a:extLst>
          </p:cNvPr>
          <p:cNvSpPr/>
          <p:nvPr/>
        </p:nvSpPr>
        <p:spPr>
          <a:xfrm>
            <a:off x="1462797" y="8928463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9974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Компетенции для диагностики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E0B2248-8745-3140-97AE-037ED803AE8B}"/>
              </a:ext>
            </a:extLst>
          </p:cNvPr>
          <p:cNvSpPr txBox="1">
            <a:spLocks/>
          </p:cNvSpPr>
          <p:nvPr/>
        </p:nvSpPr>
        <p:spPr>
          <a:xfrm>
            <a:off x="8021343" y="12025920"/>
            <a:ext cx="615910" cy="53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dirty="0">
                <a:solidFill>
                  <a:srgbClr val="595959"/>
                </a:solidFill>
              </a:rPr>
              <a:t>.</a:t>
            </a: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C2B128AD-6099-984A-AD09-E88BC58FA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57903"/>
              </p:ext>
            </p:extLst>
          </p:nvPr>
        </p:nvGraphicFramePr>
        <p:xfrm>
          <a:off x="1706350" y="4050069"/>
          <a:ext cx="9168480" cy="851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8480">
                  <a:extLst>
                    <a:ext uri="{9D8B030D-6E8A-4147-A177-3AD203B41FA5}">
                      <a16:colId xmlns:a16="http://schemas.microsoft.com/office/drawing/2014/main" val="1982107127"/>
                    </a:ext>
                  </a:extLst>
                </a:gridCol>
              </a:tblGrid>
              <a:tr h="170293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Цифровые компетенции </a:t>
                      </a:r>
                      <a:b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педагога 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711505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Цифровые технологии и методики </a:t>
                      </a:r>
                      <a:b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их применения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089891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образовательная среда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510274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коммуникация и способы ее организации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964469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 безопасность </a:t>
                      </a:r>
                      <a:b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цифровая этика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118943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D8180296-AD34-A943-A73E-670C96A7C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4389"/>
              </p:ext>
            </p:extLst>
          </p:nvPr>
        </p:nvGraphicFramePr>
        <p:xfrm>
          <a:off x="12827726" y="4050067"/>
          <a:ext cx="9849924" cy="851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9924">
                  <a:extLst>
                    <a:ext uri="{9D8B030D-6E8A-4147-A177-3AD203B41FA5}">
                      <a16:colId xmlns:a16="http://schemas.microsoft.com/office/drawing/2014/main" val="299469625"/>
                    </a:ext>
                  </a:extLst>
                </a:gridCol>
              </a:tblGrid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Профессиональное выгорание педагога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711505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Эмоциональная усталость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089891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Формализм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510274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Отстраненность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964469"/>
                  </a:ext>
                </a:extLst>
              </a:tr>
              <a:tr h="170293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Недовольство условиями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11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766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Компетенции для диагностики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77C85DB-8B07-FA4F-90CB-121C9BA1DFAF}"/>
              </a:ext>
            </a:extLst>
          </p:cNvPr>
          <p:cNvSpPr txBox="1">
            <a:spLocks/>
          </p:cNvSpPr>
          <p:nvPr/>
        </p:nvSpPr>
        <p:spPr>
          <a:xfrm>
            <a:off x="1706350" y="5193843"/>
            <a:ext cx="15236945" cy="694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  <a:buSzPct val="138000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E0B2248-8745-3140-97AE-037ED803AE8B}"/>
              </a:ext>
            </a:extLst>
          </p:cNvPr>
          <p:cNvSpPr txBox="1">
            <a:spLocks/>
          </p:cNvSpPr>
          <p:nvPr/>
        </p:nvSpPr>
        <p:spPr>
          <a:xfrm>
            <a:off x="8021343" y="12025920"/>
            <a:ext cx="615910" cy="53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dirty="0">
                <a:solidFill>
                  <a:srgbClr val="595959"/>
                </a:solidFill>
              </a:rPr>
              <a:t>.</a:t>
            </a: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9A18E50-B1F6-9C44-B0FC-985B69C37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26085"/>
              </p:ext>
            </p:extLst>
          </p:nvPr>
        </p:nvGraphicFramePr>
        <p:xfrm>
          <a:off x="1706350" y="5751627"/>
          <a:ext cx="9168480" cy="697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8480">
                  <a:extLst>
                    <a:ext uri="{9D8B030D-6E8A-4147-A177-3AD203B41FA5}">
                      <a16:colId xmlns:a16="http://schemas.microsoft.com/office/drawing/2014/main" val="1982107127"/>
                    </a:ext>
                  </a:extLst>
                </a:gridCol>
              </a:tblGrid>
              <a:tr h="1162352">
                <a:tc>
                  <a:txBody>
                    <a:bodyPr/>
                    <a:lstStyle/>
                    <a:p>
                      <a:pPr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результат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089891"/>
                  </a:ext>
                </a:extLst>
              </a:tr>
              <a:tr h="1162352">
                <a:tc>
                  <a:txBody>
                    <a:bodyPr/>
                    <a:lstStyle/>
                    <a:p>
                      <a:pPr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своих действий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510274"/>
                  </a:ext>
                </a:extLst>
              </a:tr>
              <a:tr h="1162352">
                <a:tc>
                  <a:txBody>
                    <a:bodyPr/>
                    <a:lstStyle/>
                    <a:p>
                      <a:pPr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Индивидуальный подход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964469"/>
                  </a:ext>
                </a:extLst>
              </a:tr>
              <a:tr h="1162352">
                <a:tc>
                  <a:txBody>
                    <a:bodyPr/>
                    <a:lstStyle/>
                    <a:p>
                      <a:pPr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Атмосфера в классе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118943"/>
                  </a:ext>
                </a:extLst>
              </a:tr>
              <a:tr h="1162352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Сотрудничество с коллегами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69410"/>
                  </a:ext>
                </a:extLst>
              </a:tr>
              <a:tr h="1162352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691076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2848637E-540A-CF49-985D-8CFF7F3D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29162"/>
              </p:ext>
            </p:extLst>
          </p:nvPr>
        </p:nvGraphicFramePr>
        <p:xfrm>
          <a:off x="1706350" y="4050069"/>
          <a:ext cx="9168480" cy="170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8480">
                  <a:extLst>
                    <a:ext uri="{9D8B030D-6E8A-4147-A177-3AD203B41FA5}">
                      <a16:colId xmlns:a16="http://schemas.microsoft.com/office/drawing/2014/main" val="1982107127"/>
                    </a:ext>
                  </a:extLst>
                </a:gridCol>
              </a:tblGrid>
              <a:tr h="1702936"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 успешного современного учителя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711505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9C7F4C67-72C9-4B45-AD69-BD6141F92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76759"/>
              </p:ext>
            </p:extLst>
          </p:nvPr>
        </p:nvGraphicFramePr>
        <p:xfrm>
          <a:off x="12827726" y="5460273"/>
          <a:ext cx="9849924" cy="7369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9924">
                  <a:extLst>
                    <a:ext uri="{9D8B030D-6E8A-4147-A177-3AD203B41FA5}">
                      <a16:colId xmlns:a16="http://schemas.microsoft.com/office/drawing/2014/main" val="1982107127"/>
                    </a:ext>
                  </a:extLst>
                </a:gridCol>
              </a:tblGrid>
              <a:tr h="1012422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Компоненты </a:t>
                      </a:r>
                      <a:r>
                        <a:rPr lang="ru-RU" sz="4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функ</a:t>
                      </a:r>
                      <a:r>
                        <a:rPr lang="en-US" sz="4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ru-RU" sz="4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грамотности: 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486146"/>
                  </a:ext>
                </a:extLst>
              </a:tr>
              <a:tr h="129543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4E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089891"/>
                  </a:ext>
                </a:extLst>
              </a:tr>
              <a:tr h="10124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510274"/>
                  </a:ext>
                </a:extLst>
              </a:tr>
              <a:tr h="10124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 грамотность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964469"/>
                  </a:ext>
                </a:extLst>
              </a:tr>
              <a:tr h="10124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грамотность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118943"/>
                  </a:ext>
                </a:extLst>
              </a:tr>
              <a:tr h="10124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Креативное мышление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69410"/>
                  </a:ext>
                </a:extLst>
              </a:tr>
              <a:tr h="10124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компетенции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691076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AC725418-1C81-D34A-880E-E483102A5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96177"/>
              </p:ext>
            </p:extLst>
          </p:nvPr>
        </p:nvGraphicFramePr>
        <p:xfrm>
          <a:off x="12827726" y="4050069"/>
          <a:ext cx="9849924" cy="170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9924">
                  <a:extLst>
                    <a:ext uri="{9D8B030D-6E8A-4147-A177-3AD203B41FA5}">
                      <a16:colId xmlns:a16="http://schemas.microsoft.com/office/drawing/2014/main" val="1982107127"/>
                    </a:ext>
                  </a:extLst>
                </a:gridCol>
              </a:tblGrid>
              <a:tr h="1702936">
                <a:tc>
                  <a:txBody>
                    <a:bodyPr/>
                    <a:lstStyle/>
                    <a:p>
                      <a:pPr algn="l"/>
                      <a:r>
                        <a:rPr lang="ru-RU" sz="4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Умение развивать функциональную грамотность учеников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71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202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AF6AE8D5-189E-094D-A01C-4CE58437D1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CF356-B993-2C4A-9BD6-7895F22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Тесты онлайн-диагностики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BD3E6-63DA-DE45-90AD-7B279F369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199" y="5158475"/>
            <a:ext cx="4384710" cy="2040814"/>
          </a:xfrm>
        </p:spPr>
        <p:txBody>
          <a:bodyPr/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Тесты разработаны Яндексом совместно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 ведущими экспертами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(МГПУ,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Экопси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77C85DB-8B07-FA4F-90CB-121C9BA1DFAF}"/>
              </a:ext>
            </a:extLst>
          </p:cNvPr>
          <p:cNvSpPr txBox="1">
            <a:spLocks/>
          </p:cNvSpPr>
          <p:nvPr/>
        </p:nvSpPr>
        <p:spPr>
          <a:xfrm>
            <a:off x="1706350" y="5193843"/>
            <a:ext cx="15236945" cy="694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  <a:buSzPct val="138000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E0B2248-8745-3140-97AE-037ED803AE8B}"/>
              </a:ext>
            </a:extLst>
          </p:cNvPr>
          <p:cNvSpPr txBox="1">
            <a:spLocks/>
          </p:cNvSpPr>
          <p:nvPr/>
        </p:nvSpPr>
        <p:spPr>
          <a:xfrm>
            <a:off x="8021343" y="12025920"/>
            <a:ext cx="615910" cy="53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B23346F-7D28-474D-88D5-DD1F674A3FCF}"/>
              </a:ext>
            </a:extLst>
          </p:cNvPr>
          <p:cNvSpPr txBox="1">
            <a:spLocks/>
          </p:cNvSpPr>
          <p:nvPr/>
        </p:nvSpPr>
        <p:spPr>
          <a:xfrm>
            <a:off x="7052511" y="5158475"/>
            <a:ext cx="3935734" cy="204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Задания тестов представлены в виде практических кейсов 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8B708E4-B174-0C4B-82ED-ED259167FC9F}"/>
              </a:ext>
            </a:extLst>
          </p:cNvPr>
          <p:cNvSpPr txBox="1">
            <a:spLocks/>
          </p:cNvSpPr>
          <p:nvPr/>
        </p:nvSpPr>
        <p:spPr>
          <a:xfrm>
            <a:off x="12545647" y="5158475"/>
            <a:ext cx="3260123" cy="204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Тесты можно проходить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любом порядке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 количестве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0D3C5F3-5B62-694D-921E-99C8F58E507B}"/>
              </a:ext>
            </a:extLst>
          </p:cNvPr>
          <p:cNvSpPr txBox="1">
            <a:spLocks/>
          </p:cNvSpPr>
          <p:nvPr/>
        </p:nvSpPr>
        <p:spPr>
          <a:xfrm>
            <a:off x="17667972" y="5158475"/>
            <a:ext cx="5632295" cy="2224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Можно решать в любой день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с 05 октября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 05 ноября включительно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8B0A0A-7793-9A48-9627-BC4C4798CC76}"/>
              </a:ext>
            </a:extLst>
          </p:cNvPr>
          <p:cNvSpPr txBox="1">
            <a:spLocks/>
          </p:cNvSpPr>
          <p:nvPr/>
        </p:nvSpPr>
        <p:spPr>
          <a:xfrm>
            <a:off x="1415199" y="9708533"/>
            <a:ext cx="3935734" cy="204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Время решения каждого отдельного теста не ограничено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594B69B-AD7F-8D4B-A517-7E1F124CFFD5}"/>
              </a:ext>
            </a:extLst>
          </p:cNvPr>
          <p:cNvSpPr txBox="1">
            <a:spLocks/>
          </p:cNvSpPr>
          <p:nvPr/>
        </p:nvSpPr>
        <p:spPr>
          <a:xfrm>
            <a:off x="17667972" y="9708533"/>
            <a:ext cx="5632293" cy="3341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среднем решение занимает 30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40 минут, задания одного теста лучше решать сразу,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spc="-100" dirty="0">
                <a:latin typeface="Arial" panose="020B0604020202020204" pitchFamily="34" charset="0"/>
                <a:cs typeface="Arial" panose="020B0604020202020204" pitchFamily="34" charset="0"/>
              </a:rPr>
              <a:t>без перерывов; </a:t>
            </a:r>
            <a:r>
              <a:rPr lang="ru-RU" sz="3000" spc="-150" dirty="0"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тестами может быть любой перерыв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98B7C75-DCF9-724C-BE75-AA89E499508C}"/>
              </a:ext>
            </a:extLst>
          </p:cNvPr>
          <p:cNvSpPr txBox="1">
            <a:spLocks/>
          </p:cNvSpPr>
          <p:nvPr/>
        </p:nvSpPr>
        <p:spPr>
          <a:xfrm>
            <a:off x="12545647" y="9708533"/>
            <a:ext cx="4244517" cy="2499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кейсах важно выбрать вариант, соответствующий обычному поведению,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 не «как надо»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DAB9A10-A6EC-D949-96E7-60A36C06AD74}"/>
              </a:ext>
            </a:extLst>
          </p:cNvPr>
          <p:cNvSpPr txBox="1">
            <a:spLocks/>
          </p:cNvSpPr>
          <p:nvPr/>
        </p:nvSpPr>
        <p:spPr>
          <a:xfrm>
            <a:off x="7046810" y="9708533"/>
            <a:ext cx="4244518" cy="2856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noAutofit/>
          </a:bodyPr>
          <a:lstStyle>
            <a:lvl1pPr marL="0" marR="0" indent="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63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27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905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540000" algn="l" defTabSz="82550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1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4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84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19615" marR="0" indent="-439615" algn="l" defTabSz="82550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кейсах важно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фиксироваться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предметной составляющей кейсов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FC6B6F-5F36-0F47-A5A0-4A06E49D0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45647" y="8280511"/>
            <a:ext cx="1345119" cy="13451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5F7569B-E4E3-B946-B7A1-7AEDAB4BA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86320" y="8280511"/>
            <a:ext cx="1357178" cy="13571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F78570B-4DED-BA49-BA1E-9D17B63BA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67972" y="3744858"/>
            <a:ext cx="1345119" cy="134511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77FE59B-EE65-EE4A-B920-E24B0CEF8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45646" y="3744858"/>
            <a:ext cx="1345119" cy="134511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743FB6D-FB38-3548-BEAD-6294FA951E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3983" y="3709857"/>
            <a:ext cx="1345120" cy="134512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B0F5573-404E-DC41-860F-90EEF4A01C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5277" y="3743570"/>
            <a:ext cx="1345120" cy="134512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000B978-AE45-D242-A484-12899F8818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7334" y="8210726"/>
            <a:ext cx="1345119" cy="134511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A1F8B71-B4EA-9B41-99D0-CD44DEF890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25276" y="8280510"/>
            <a:ext cx="1345120" cy="13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7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B098AB-E5F8-8D49-AC77-BD04F44D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99" y="1577422"/>
            <a:ext cx="4308268" cy="2499831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Пример </a:t>
            </a:r>
            <a:b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кейса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73D121-F2CB-4749-97CA-9E50EA5F5D7B}"/>
              </a:ext>
            </a:extLst>
          </p:cNvPr>
          <p:cNvSpPr>
            <a:spLocks/>
          </p:cNvSpPr>
          <p:nvPr/>
        </p:nvSpPr>
        <p:spPr>
          <a:xfrm>
            <a:off x="8128000" y="396827"/>
            <a:ext cx="15859172" cy="12922346"/>
          </a:xfrm>
          <a:prstGeom prst="roundRect">
            <a:avLst>
              <a:gd name="adj" fmla="val 2344"/>
            </a:avLst>
          </a:prstGeom>
          <a:solidFill>
            <a:srgbClr val="E8E9E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06" r="-3226"/>
          <a:stretch/>
        </p:blipFill>
        <p:spPr>
          <a:xfrm>
            <a:off x="9202482" y="924938"/>
            <a:ext cx="13710208" cy="11866124"/>
          </a:xfrm>
          <a:prstGeom prst="rect">
            <a:avLst/>
          </a:prstGeom>
        </p:spPr>
      </p:pic>
      <p:sp>
        <p:nvSpPr>
          <p:cNvPr id="12" name="Номер слайда">
            <a:extLst>
              <a:ext uri="{FF2B5EF4-FFF2-40B4-BE49-F238E27FC236}">
                <a16:creationId xmlns:a16="http://schemas.microsoft.com/office/drawing/2014/main" id="{663BEDC9-F503-6E46-9D00-2C93E24A5A5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12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A985-7B96-0548-B637-6A675A48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Рекомендации</a:t>
            </a:r>
            <a:b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по итогам </a:t>
            </a:r>
            <a:r>
              <a:rPr lang="ru-RU" dirty="0" err="1">
                <a:latin typeface="Georgia" panose="02040502050405020303" pitchFamily="18" charset="0"/>
                <a:cs typeface="Arial" panose="020B0604020202020204" pitchFamily="34" charset="0"/>
              </a:rPr>
              <a:t>интенсива</a:t>
            </a:r>
            <a:endParaRPr lang="en-US" dirty="0"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980900F8-F2E3-2E4A-AE1E-5610213F7F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7998" y="13048890"/>
            <a:ext cx="396826" cy="385391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F188B-C586-1A4C-AC8C-5C4F18B5395F}"/>
              </a:ext>
            </a:extLst>
          </p:cNvPr>
          <p:cNvSpPr/>
          <p:nvPr/>
        </p:nvSpPr>
        <p:spPr>
          <a:xfrm>
            <a:off x="1415198" y="5350977"/>
            <a:ext cx="1195396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работе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 навыком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 данной теме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Вебинары и видеоролики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Статьи 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37">
            <a:extLst>
              <a:ext uri="{FF2B5EF4-FFF2-40B4-BE49-F238E27FC236}">
                <a16:creationId xmlns:a16="http://schemas.microsoft.com/office/drawing/2014/main" id="{F1A0F251-A4B0-EF4C-9187-BE14591DE1C8}"/>
              </a:ext>
            </a:extLst>
          </p:cNvPr>
          <p:cNvSpPr/>
          <p:nvPr/>
        </p:nvSpPr>
        <p:spPr>
          <a:xfrm>
            <a:off x="1462797" y="5568406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37">
            <a:extLst>
              <a:ext uri="{FF2B5EF4-FFF2-40B4-BE49-F238E27FC236}">
                <a16:creationId xmlns:a16="http://schemas.microsoft.com/office/drawing/2014/main" id="{952DE20D-52DA-6D45-A650-37AA64DAF0A0}"/>
              </a:ext>
            </a:extLst>
          </p:cNvPr>
          <p:cNvSpPr/>
          <p:nvPr/>
        </p:nvSpPr>
        <p:spPr>
          <a:xfrm>
            <a:off x="1462797" y="7401730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Овал 37">
            <a:extLst>
              <a:ext uri="{FF2B5EF4-FFF2-40B4-BE49-F238E27FC236}">
                <a16:creationId xmlns:a16="http://schemas.microsoft.com/office/drawing/2014/main" id="{F8174109-4AED-F842-813B-C71716004031}"/>
              </a:ext>
            </a:extLst>
          </p:cNvPr>
          <p:cNvSpPr/>
          <p:nvPr/>
        </p:nvSpPr>
        <p:spPr>
          <a:xfrm>
            <a:off x="1462797" y="9217709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3604FD18-DBA3-864A-9A8C-D4A6CD7F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64" y="2565423"/>
            <a:ext cx="9789908" cy="8585154"/>
          </a:xfrm>
          <a:prstGeom prst="rect">
            <a:avLst/>
          </a:prstGeom>
          <a:ln>
            <a:noFill/>
          </a:ln>
          <a:effectLst>
            <a:outerShdw blurRad="254000" dist="139700" dir="5400000" algn="tl" rotWithShape="0">
              <a:srgbClr val="333333">
                <a:alpha val="10000"/>
              </a:srgbClr>
            </a:outerShdw>
          </a:effectLst>
        </p:spPr>
      </p:pic>
      <p:sp>
        <p:nvSpPr>
          <p:cNvPr id="16" name="Овал 37">
            <a:extLst>
              <a:ext uri="{FF2B5EF4-FFF2-40B4-BE49-F238E27FC236}">
                <a16:creationId xmlns:a16="http://schemas.microsoft.com/office/drawing/2014/main" id="{BA1EB883-5E84-FE49-903D-1001EA7715E1}"/>
              </a:ext>
            </a:extLst>
          </p:cNvPr>
          <p:cNvSpPr/>
          <p:nvPr/>
        </p:nvSpPr>
        <p:spPr>
          <a:xfrm>
            <a:off x="1462797" y="10439536"/>
            <a:ext cx="275967" cy="275968"/>
          </a:xfrm>
          <a:prstGeom prst="ellipse">
            <a:avLst/>
          </a:prstGeom>
          <a:solidFill>
            <a:srgbClr val="004E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57997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425</Words>
  <Application>Microsoft Macintosh PowerPoint</Application>
  <PresentationFormat>Custom</PresentationFormat>
  <Paragraphs>101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Helvetica Neue</vt:lpstr>
      <vt:lpstr>Helvetica Neue Light</vt:lpstr>
      <vt:lpstr>Helvetica Neue Medium</vt:lpstr>
      <vt:lpstr>White</vt:lpstr>
      <vt:lpstr>PowerPoint Presentation</vt:lpstr>
      <vt:lpstr>Интенсив «Я Учитель»  октябрь 2020</vt:lpstr>
      <vt:lpstr>Интенсив для педагогов  «Я Учитель» 2020</vt:lpstr>
      <vt:lpstr>Составляющие интенсива «Я Учитель» 2020</vt:lpstr>
      <vt:lpstr>Компетенции для диагностики</vt:lpstr>
      <vt:lpstr>Компетенции для диагностики</vt:lpstr>
      <vt:lpstr>Тесты онлайн-диагностики</vt:lpstr>
      <vt:lpstr>Пример  кейса</vt:lpstr>
      <vt:lpstr>Рекомендации по итогам интенсива</vt:lpstr>
      <vt:lpstr>Документы по итогам интенсива</vt:lpstr>
      <vt:lpstr>Интенсив «Я Учитель» октябрь 2020 </vt:lpstr>
      <vt:lpstr>Интенсив «Я Учитель» октябрь 2020 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делает Яндекс       для образования?</dc:title>
  <cp:lastModifiedBy>Microsoft Office User</cp:lastModifiedBy>
  <cp:revision>574</cp:revision>
  <dcterms:modified xsi:type="dcterms:W3CDTF">2020-08-23T20:01:04Z</dcterms:modified>
</cp:coreProperties>
</file>