
<file path=[Content_Types].xml><?xml version="1.0" encoding="utf-8"?>
<Types xmlns="http://schemas.openxmlformats.org/package/2006/content-types">
  <Default ContentType="image/jpeg" Extension="jpg"/>
  <Default ContentType="application/x-fontdata" Extension="fntdata"/>
  <Default ContentType="image/gif" Extension="gif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3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9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14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2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15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 showSpecialPlsOnTitleSld="0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</p:sldIdLst>
  <p:sldSz cy="13716000" cx="24384000"/>
  <p:notesSz cx="6858000" cy="9144000"/>
  <p:embeddedFontLst>
    <p:embeddedFont>
      <p:font typeface="Helvetica Neue"/>
      <p:regular r:id="rId22"/>
      <p:bold r:id="rId23"/>
      <p:italic r:id="rId24"/>
      <p:boldItalic r:id="rId25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6" roundtripDataSignature="AMtx7miS78yvP705g1SD/BbSvZ/4Fd/uxA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font" Target="fonts/HelveticaNeue-regular.fntdata"/><Relationship Id="rId21" Type="http://schemas.openxmlformats.org/officeDocument/2006/relationships/slide" Target="slides/slide17.xml"/><Relationship Id="rId24" Type="http://schemas.openxmlformats.org/officeDocument/2006/relationships/font" Target="fonts/HelveticaNeue-italic.fntdata"/><Relationship Id="rId23" Type="http://schemas.openxmlformats.org/officeDocument/2006/relationships/font" Target="fonts/HelveticaNeue-bold.fntdata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customschemas.google.com/relationships/presentationmetadata" Target="metadata"/><Relationship Id="rId25" Type="http://schemas.openxmlformats.org/officeDocument/2006/relationships/font" Target="fonts/HelveticaNeue-boldItalic.fnt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228600" lvl="5" marL="27432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228600" lvl="6" marL="32004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228600" lvl="7" marL="36576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228600" lvl="8" marL="4114800" marR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b="0" i="0" sz="22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a1409040d4_0_36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74" name="Google Shape;74;ga1409040d4_0_368:notes"/>
          <p:cNvSpPr/>
          <p:nvPr>
            <p:ph idx="2" type="sldImg"/>
          </p:nvPr>
        </p:nvSpPr>
        <p:spPr>
          <a:xfrm>
            <a:off x="1143000" y="685800"/>
            <a:ext cx="4572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a1409040d4_0_27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72" name="Google Shape;172;ga1409040d4_0_27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ga1409040d4_0_28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83" name="Google Shape;183;ga1409040d4_0_28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3" name="Shape 1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Google Shape;194;ga1409040d4_0_29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95" name="Google Shape;195;ga1409040d4_0_29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4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ga1409040d4_0_30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06" name="Google Shape;206;ga1409040d4_0_30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5" name="Shape 2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6" name="Google Shape;216;ga1409040d4_0_31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17" name="Google Shape;217;ga1409040d4_0_31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ga1409040d4_0_31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28" name="Google Shape;228;ga1409040d4_0_31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37" name="Shape 2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8" name="Google Shape;238;ga1409040d4_0_32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39" name="Google Shape;239;ga1409040d4_0_32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48" name="Shape 2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9" name="Google Shape;249;ga1409040d4_0_337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250" name="Google Shape;250;ga1409040d4_0_337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a1409040d4_0_6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84" name="Google Shape;84;ga1409040d4_0_6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a1409040d4_0_204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95" name="Google Shape;95;ga1409040d4_0_204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4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ga1409040d4_0_213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06" name="Google Shape;106;ga1409040d4_0_213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5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ga1409040d4_0_222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17" name="Google Shape;117;ga1409040d4_0_222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6" name="Shape 1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7" name="Google Shape;127;ga1409040d4_0_231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28" name="Google Shape;128;ga1409040d4_0_231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7" name="Shape 1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" name="Google Shape;138;ga1409040d4_0_240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39" name="Google Shape;139;ga1409040d4_0_240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ga1409040d4_0_249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50" name="Google Shape;150;ga1409040d4_0_249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ga1409040d4_0_258:notes"/>
          <p:cNvSpPr txBox="1"/>
          <p:nvPr>
            <p:ph idx="1" type="body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lnSpc>
                <a:spcPct val="117999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r>
              <a:t/>
            </a:r>
            <a:endParaRPr/>
          </a:p>
        </p:txBody>
      </p:sp>
      <p:sp>
        <p:nvSpPr>
          <p:cNvPr id="161" name="Google Shape;161;ga1409040d4_0_258:notes"/>
          <p:cNvSpPr/>
          <p:nvPr>
            <p:ph idx="2" type="sldImg"/>
          </p:nvPr>
        </p:nvSpPr>
        <p:spPr>
          <a:xfrm>
            <a:off x="3810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>
            <a:noFill/>
          </a:ln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17"/>
          <p:cNvSpPr txBox="1"/>
          <p:nvPr>
            <p:ph idx="1" type="body"/>
          </p:nvPr>
        </p:nvSpPr>
        <p:spPr>
          <a:xfrm>
            <a:off x="1201340" y="11859862"/>
            <a:ext cx="21971003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1" name="Google Shape;11;p17"/>
          <p:cNvSpPr txBox="1"/>
          <p:nvPr>
            <p:ph type="title"/>
          </p:nvPr>
        </p:nvSpPr>
        <p:spPr>
          <a:xfrm>
            <a:off x="1206496" y="2574991"/>
            <a:ext cx="21971004" cy="4648201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2" name="Google Shape;12;p17"/>
          <p:cNvSpPr txBox="1"/>
          <p:nvPr>
            <p:ph idx="2" type="body"/>
          </p:nvPr>
        </p:nvSpPr>
        <p:spPr>
          <a:xfrm>
            <a:off x="1201342" y="7223190"/>
            <a:ext cx="21971001" cy="1905001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3" name="Google Shape;13;p1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tatement">
  <p:cSld name="Statement">
    <p:spTree>
      <p:nvGrpSpPr>
        <p:cNvPr id="5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26"/>
          <p:cNvSpPr txBox="1"/>
          <p:nvPr>
            <p:ph idx="1" type="body"/>
          </p:nvPr>
        </p:nvSpPr>
        <p:spPr>
          <a:xfrm>
            <a:off x="1206500" y="4920843"/>
            <a:ext cx="21971000" cy="3874314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3" name="Google Shape;53;p2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Fact">
  <p:cSld name="Big Fact">
    <p:spTree>
      <p:nvGrpSpPr>
        <p:cNvPr id="54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27"/>
          <p:cNvSpPr txBox="1"/>
          <p:nvPr>
            <p:ph idx="1" type="body"/>
          </p:nvPr>
        </p:nvSpPr>
        <p:spPr>
          <a:xfrm>
            <a:off x="1206500" y="1075927"/>
            <a:ext cx="21971000" cy="7241584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indent="-228600" lvl="0" marL="4572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1pPr>
            <a:lvl2pPr indent="-228600" lvl="1" marL="9144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2pPr>
            <a:lvl3pPr indent="-228600" lvl="2" marL="13716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3pPr>
            <a:lvl4pPr indent="-228600" lvl="3" marL="18288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4pPr>
            <a:lvl5pPr indent="-228600" lvl="4" marL="228600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25000"/>
              <a:buFont typeface="Helvetica Neue"/>
              <a:buNone/>
              <a:defRPr b="1" sz="250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6" name="Google Shape;56;p27"/>
          <p:cNvSpPr txBox="1"/>
          <p:nvPr>
            <p:ph idx="2" type="body"/>
          </p:nvPr>
        </p:nvSpPr>
        <p:spPr>
          <a:xfrm>
            <a:off x="1206500" y="8262180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7" name="Google Shape;57;p27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Quote">
  <p:cSld name="Quote">
    <p:spTree>
      <p:nvGrpSpPr>
        <p:cNvPr id="58" name="Shape 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" name="Google Shape;59;p28"/>
          <p:cNvSpPr txBox="1"/>
          <p:nvPr>
            <p:ph idx="1" type="body"/>
          </p:nvPr>
        </p:nvSpPr>
        <p:spPr>
          <a:xfrm>
            <a:off x="2430025" y="10675453"/>
            <a:ext cx="20200052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0" name="Google Shape;60;p28"/>
          <p:cNvSpPr txBox="1"/>
          <p:nvPr>
            <p:ph idx="2" type="body"/>
          </p:nvPr>
        </p:nvSpPr>
        <p:spPr>
          <a:xfrm>
            <a:off x="1753923" y="4939860"/>
            <a:ext cx="20876153" cy="383628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228600" lvl="1" marL="9144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228600" lvl="2" marL="13716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228600" lvl="3" marL="18288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228600" lvl="4" marL="228600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sz="8500"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61" name="Google Shape;61;p2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 - 3 Up">
  <p:cSld name="Photo - 3 Up"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29"/>
          <p:cNvSpPr/>
          <p:nvPr>
            <p:ph idx="2" type="pic"/>
          </p:nvPr>
        </p:nvSpPr>
        <p:spPr>
          <a:xfrm>
            <a:off x="15760700" y="1016000"/>
            <a:ext cx="7439099" cy="594967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4" name="Google Shape;64;p29"/>
          <p:cNvSpPr/>
          <p:nvPr>
            <p:ph idx="3" type="pic"/>
          </p:nvPr>
        </p:nvSpPr>
        <p:spPr>
          <a:xfrm>
            <a:off x="13500100" y="3978275"/>
            <a:ext cx="10439400" cy="1215018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5" name="Google Shape;65;p29"/>
          <p:cNvSpPr/>
          <p:nvPr>
            <p:ph idx="4" type="pic"/>
          </p:nvPr>
        </p:nvSpPr>
        <p:spPr>
          <a:xfrm>
            <a:off x="-139700" y="495300"/>
            <a:ext cx="16611600" cy="1245870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6" name="Google Shape;66;p29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hoto">
  <p:cSld name="Photo"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p30"/>
          <p:cNvSpPr/>
          <p:nvPr>
            <p:ph idx="2" type="pic"/>
          </p:nvPr>
        </p:nvSpPr>
        <p:spPr>
          <a:xfrm>
            <a:off x="-1333500" y="-5524500"/>
            <a:ext cx="27051001" cy="216408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69" name="Google Shape;69;p30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FFFFFF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>
              <a:solidFill>
                <a:srgbClr val="000000"/>
              </a:solidFill>
            </a:endParaRPr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>
  <p:cSld name="Blank"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" name="Google Shape;71;p31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" type="tx">
  <p:cSld name="TITLE_AND_BODY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18"/>
          <p:cNvSpPr/>
          <p:nvPr>
            <p:ph idx="2" type="pic"/>
          </p:nvPr>
        </p:nvSpPr>
        <p:spPr>
          <a:xfrm>
            <a:off x="-1155700" y="-1295400"/>
            <a:ext cx="26746199" cy="1601893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16" name="Google Shape;16;p18"/>
          <p:cNvSpPr txBox="1"/>
          <p:nvPr>
            <p:ph type="title"/>
          </p:nvPr>
        </p:nvSpPr>
        <p:spPr>
          <a:xfrm>
            <a:off x="1206500" y="7124700"/>
            <a:ext cx="219710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sz="11600"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17" name="Google Shape;17;p18"/>
          <p:cNvSpPr txBox="1"/>
          <p:nvPr>
            <p:ph idx="1" type="body"/>
          </p:nvPr>
        </p:nvSpPr>
        <p:spPr>
          <a:xfrm>
            <a:off x="1207690" y="1106137"/>
            <a:ext cx="21968621" cy="636979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  <a:defRPr b="1" sz="36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8" name="Google Shape;18;p18"/>
          <p:cNvSpPr txBox="1"/>
          <p:nvPr>
            <p:ph idx="3" type="body"/>
          </p:nvPr>
        </p:nvSpPr>
        <p:spPr>
          <a:xfrm>
            <a:off x="1206500" y="11609910"/>
            <a:ext cx="21971000" cy="111695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19" name="Google Shape;19;p18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Photo Alt">
  <p:cSld name="Title &amp; Photo Alt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9"/>
          <p:cNvSpPr/>
          <p:nvPr>
            <p:ph idx="2" type="pic"/>
          </p:nvPr>
        </p:nvSpPr>
        <p:spPr>
          <a:xfrm>
            <a:off x="10972800" y="-203200"/>
            <a:ext cx="12144836" cy="141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22" name="Google Shape;22;p19"/>
          <p:cNvSpPr txBox="1"/>
          <p:nvPr>
            <p:ph type="title"/>
          </p:nvPr>
        </p:nvSpPr>
        <p:spPr>
          <a:xfrm>
            <a:off x="1206500" y="1270000"/>
            <a:ext cx="9779000" cy="5882273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3" name="Google Shape;23;p19"/>
          <p:cNvSpPr txBox="1"/>
          <p:nvPr>
            <p:ph idx="1" type="body"/>
          </p:nvPr>
        </p:nvSpPr>
        <p:spPr>
          <a:xfrm>
            <a:off x="1206500" y="7060576"/>
            <a:ext cx="9779000" cy="5385424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228600" lvl="1" marL="9144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2pPr>
            <a:lvl3pPr indent="-228600" lvl="2" marL="1371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3pPr>
            <a:lvl4pPr indent="-228600" lvl="3" marL="18288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4pPr>
            <a:lvl5pPr indent="-228600" lvl="4" marL="22860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4" name="Google Shape;24;p19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&amp; Bullets">
  <p:cSld name="Title &amp; Bullets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20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27" name="Google Shape;27;p20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8" name="Google Shape;28;p20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29" name="Google Shape;29;p20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ullets">
  <p:cSld name="Bullets">
    <p:spTree>
      <p:nvGrpSpPr>
        <p:cNvPr id="30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21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2" name="Google Shape;32;p21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, Bullets &amp; Photo">
  <p:cSld name="Title, Bullets &amp; Photo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22"/>
          <p:cNvSpPr txBox="1"/>
          <p:nvPr>
            <p:ph idx="1" type="body"/>
          </p:nvPr>
        </p:nvSpPr>
        <p:spPr>
          <a:xfrm>
            <a:off x="1206500" y="2372962"/>
            <a:ext cx="9779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5" name="Google Shape;35;p22"/>
          <p:cNvSpPr txBox="1"/>
          <p:nvPr>
            <p:ph idx="2" type="body"/>
          </p:nvPr>
        </p:nvSpPr>
        <p:spPr>
          <a:xfrm>
            <a:off x="1206500" y="4248504"/>
            <a:ext cx="9779000" cy="825663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369189" lvl="0" marL="457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36" name="Google Shape;36;p22"/>
          <p:cNvSpPr/>
          <p:nvPr>
            <p:ph idx="3" type="pic"/>
          </p:nvPr>
        </p:nvSpPr>
        <p:spPr>
          <a:xfrm>
            <a:off x="12192000" y="-407266"/>
            <a:ext cx="10916874" cy="1455583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37" name="Google Shape;37;p22"/>
          <p:cNvSpPr txBox="1"/>
          <p:nvPr>
            <p:ph type="title"/>
          </p:nvPr>
        </p:nvSpPr>
        <p:spPr>
          <a:xfrm>
            <a:off x="1206500" y="1079500"/>
            <a:ext cx="9779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38" name="Google Shape;38;p22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">
  <p:cSld name="Section">
    <p:spTree>
      <p:nvGrpSpPr>
        <p:cNvPr id="39" name="Shape 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" name="Google Shape;40;p23"/>
          <p:cNvSpPr txBox="1"/>
          <p:nvPr>
            <p:ph type="title"/>
          </p:nvPr>
        </p:nvSpPr>
        <p:spPr>
          <a:xfrm>
            <a:off x="1206496" y="4533900"/>
            <a:ext cx="21971004" cy="4648200"/>
          </a:xfrm>
          <a:prstGeom prst="rect">
            <a:avLst/>
          </a:prstGeom>
          <a:noFill/>
          <a:ln>
            <a:noFill/>
          </a:ln>
        </p:spPr>
        <p:txBody>
          <a:bodyPr anchorCtr="0" anchor="ctr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600"/>
              <a:buFont typeface="Helvetica Neue"/>
              <a:buNone/>
              <a:defRPr b="0" sz="11600"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1" name="Google Shape;41;p23"/>
          <p:cNvSpPr txBox="1"/>
          <p:nvPr>
            <p:ph idx="12" type="sldNum"/>
          </p:nvPr>
        </p:nvSpPr>
        <p:spPr>
          <a:xfrm>
            <a:off x="12001499" y="13085233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>
  <p:cSld name="Title Only">
    <p:spTree>
      <p:nvGrpSpPr>
        <p:cNvPr id="42" name="Shape 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" name="Google Shape;43;p24"/>
          <p:cNvSpPr txBox="1"/>
          <p:nvPr>
            <p:ph type="title"/>
          </p:nvPr>
        </p:nvSpPr>
        <p:spPr>
          <a:xfrm>
            <a:off x="1206500" y="1079500"/>
            <a:ext cx="21971000" cy="1434949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4" name="Google Shape;44;p24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5" name="Google Shape;45;p24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Agenda">
  <p:cSld name="Agenda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25"/>
          <p:cNvSpPr txBox="1"/>
          <p:nvPr>
            <p:ph type="title"/>
          </p:nvPr>
        </p:nvSpPr>
        <p:spPr>
          <a:xfrm>
            <a:off x="1206500" y="1079500"/>
            <a:ext cx="21971000" cy="14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1pPr>
            <a:lvl2pPr lvl="1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2pPr>
            <a:lvl3pPr lvl="2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3pPr>
            <a:lvl4pPr lvl="3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4pPr>
            <a:lvl5pPr lvl="4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5pPr>
            <a:lvl6pPr lvl="5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6pPr>
            <a:lvl7pPr lvl="6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7pPr>
            <a:lvl8pPr lvl="7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8pPr>
            <a:lvl9pPr lvl="8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None/>
              <a:defRPr/>
            </a:lvl9pPr>
          </a:lstStyle>
          <a:p/>
        </p:txBody>
      </p:sp>
      <p:sp>
        <p:nvSpPr>
          <p:cNvPr id="48" name="Google Shape;48;p25"/>
          <p:cNvSpPr txBox="1"/>
          <p:nvPr>
            <p:ph idx="1" type="body"/>
          </p:nvPr>
        </p:nvSpPr>
        <p:spPr>
          <a:xfrm>
            <a:off x="1206500" y="2372962"/>
            <a:ext cx="21971000" cy="93478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b="1" sz="5500"/>
            </a:lvl1pPr>
            <a:lvl2pPr indent="-369189" lvl="1" marL="914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2pPr>
            <a:lvl3pPr indent="-369189" lvl="2" marL="1371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3pPr>
            <a:lvl4pPr indent="-369189" lvl="3" marL="1828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4pPr>
            <a:lvl5pPr indent="-369189" lvl="4" marL="22860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49" name="Google Shape;49;p25"/>
          <p:cNvSpPr txBox="1"/>
          <p:nvPr>
            <p:ph idx="2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1pPr>
            <a:lvl2pPr indent="-228600" lvl="1" marL="9144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2pPr>
            <a:lvl3pPr indent="-228600" lvl="2" marL="13716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3pPr>
            <a:lvl4pPr indent="-228600" lvl="3" marL="18288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4pPr>
            <a:lvl5pPr indent="-228600" lvl="4" marL="2286000" algn="l">
              <a:lnSpc>
                <a:spcPct val="100000"/>
              </a:lnSpc>
              <a:spcBef>
                <a:spcPts val="1800"/>
              </a:spcBef>
              <a:spcAft>
                <a:spcPts val="0"/>
              </a:spcAft>
              <a:buClr>
                <a:srgbClr val="000000"/>
              </a:buClr>
              <a:buSzPts val="5500"/>
              <a:buFont typeface="Helvetica Neue"/>
              <a:buNone/>
              <a:defRPr sz="5500"/>
            </a:lvl5pPr>
            <a:lvl6pPr indent="-369189" lvl="5" marL="27432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6pPr>
            <a:lvl7pPr indent="-369189" lvl="6" marL="32004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7pPr>
            <a:lvl8pPr indent="-369189" lvl="7" marL="36576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8pPr>
            <a:lvl9pPr indent="-369189" lvl="8" marL="411480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2214"/>
              <a:buChar char="•"/>
              <a:defRPr/>
            </a:lvl9pPr>
          </a:lstStyle>
          <a:p/>
        </p:txBody>
      </p:sp>
      <p:sp>
        <p:nvSpPr>
          <p:cNvPr id="50" name="Google Shape;50;p25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2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5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14.xml"/><Relationship Id="rId16" Type="http://schemas.openxmlformats.org/officeDocument/2006/relationships/theme" Target="../theme/theme2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FFFFFF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6"/>
          <p:cNvSpPr txBox="1"/>
          <p:nvPr>
            <p:ph type="title"/>
          </p:nvPr>
        </p:nvSpPr>
        <p:spPr>
          <a:xfrm>
            <a:off x="1206500" y="1079500"/>
            <a:ext cx="21971000" cy="1433163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lv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lvl="1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lvl="2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lvl="3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lvl="4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lvl="5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lvl="6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lvl="7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lvl="8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8500"/>
              <a:buFont typeface="Helvetica Neue"/>
              <a:buNone/>
              <a:defRPr b="1" i="0" sz="85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7" name="Google Shape;7;p16"/>
          <p:cNvSpPr txBox="1"/>
          <p:nvPr>
            <p:ph idx="1" type="body"/>
          </p:nvPr>
        </p:nvSpPr>
        <p:spPr>
          <a:xfrm>
            <a:off x="1206500" y="4248504"/>
            <a:ext cx="21971000" cy="8256012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rmAutofit/>
          </a:bodyPr>
          <a:lstStyle>
            <a:lvl1pPr indent="-603504" lvl="0" marL="457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-603504" lvl="1" marL="914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-603504" lvl="2" marL="1371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-603504" lvl="3" marL="1828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-603504" lvl="4" marL="22860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-603504" lvl="5" marL="27432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-603504" lvl="6" marL="32004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-603504" lvl="7" marL="36576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-603503" lvl="8" marL="4114800" marR="0" rtl="0" algn="l">
              <a:lnSpc>
                <a:spcPct val="90000"/>
              </a:lnSpc>
              <a:spcBef>
                <a:spcPts val="4500"/>
              </a:spcBef>
              <a:spcAft>
                <a:spcPts val="0"/>
              </a:spcAft>
              <a:buClr>
                <a:srgbClr val="000000"/>
              </a:buClr>
              <a:buSzPts val="5904"/>
              <a:buFont typeface="Helvetica Neue"/>
              <a:buChar char="•"/>
              <a:defRPr b="0" i="0" sz="4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/>
        </p:txBody>
      </p:sp>
      <p:sp>
        <p:nvSpPr>
          <p:cNvPr id="8" name="Google Shape;8;p16"/>
          <p:cNvSpPr txBox="1"/>
          <p:nvPr>
            <p:ph idx="12" type="sldNum"/>
          </p:nvPr>
        </p:nvSpPr>
        <p:spPr>
          <a:xfrm>
            <a:off x="12001499" y="13080999"/>
            <a:ext cx="368505" cy="3746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spAutoFit/>
          </a:bodyPr>
          <a:lstStyle>
            <a:lvl1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1pPr>
            <a:lvl2pPr indent="0" lvl="1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2pPr>
            <a:lvl3pPr indent="0" lvl="2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3pPr>
            <a:lvl4pPr indent="0" lvl="3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4pPr>
            <a:lvl5pPr indent="0" lvl="4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5pPr>
            <a:lvl6pPr indent="0" lvl="5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6pPr>
            <a:lvl7pPr indent="0" lvl="6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7pPr>
            <a:lvl8pPr indent="0" lvl="7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8pPr>
            <a:lvl9pPr indent="0" lvl="8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800"/>
              <a:buFont typeface="Helvetica Neue"/>
              <a:buNone/>
              <a:defRPr b="0" i="0" sz="1800" u="none" cap="none" strike="noStrike">
                <a:solidFill>
                  <a:srgbClr val="000000"/>
                </a:solidFill>
                <a:latin typeface="Helvetica Neue"/>
                <a:ea typeface="Helvetica Neue"/>
                <a:cs typeface="Helvetica Neue"/>
                <a:sym typeface="Helvetica Neue"/>
              </a:defRPr>
            </a:lvl9pPr>
          </a:lstStyle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sz="140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3.png"/><Relationship Id="rId4" Type="http://schemas.openxmlformats.org/officeDocument/2006/relationships/image" Target="../media/image11.png"/><Relationship Id="rId5" Type="http://schemas.openxmlformats.org/officeDocument/2006/relationships/image" Target="../media/image2.png"/><Relationship Id="rId6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20.png"/><Relationship Id="rId4" Type="http://schemas.openxmlformats.org/officeDocument/2006/relationships/image" Target="../media/image10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png"/><Relationship Id="rId4" Type="http://schemas.openxmlformats.org/officeDocument/2006/relationships/image" Target="../media/image12.png"/><Relationship Id="rId5" Type="http://schemas.openxmlformats.org/officeDocument/2006/relationships/image" Target="../media/image10.pn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9.png"/><Relationship Id="rId4" Type="http://schemas.openxmlformats.org/officeDocument/2006/relationships/image" Target="../media/image10.pn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3.png"/><Relationship Id="rId4" Type="http://schemas.openxmlformats.org/officeDocument/2006/relationships/image" Target="../media/image10.pn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15.jpg"/><Relationship Id="rId4" Type="http://schemas.openxmlformats.org/officeDocument/2006/relationships/image" Target="../media/image10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17.png"/><Relationship Id="rId4" Type="http://schemas.openxmlformats.org/officeDocument/2006/relationships/image" Target="../media/image10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Relationship Id="rId3" Type="http://schemas.openxmlformats.org/officeDocument/2006/relationships/hyperlink" Target="https://n.maps.yandex.ru/" TargetMode="External"/><Relationship Id="rId4" Type="http://schemas.openxmlformats.org/officeDocument/2006/relationships/image" Target="../media/image10.png"/><Relationship Id="rId5" Type="http://schemas.openxmlformats.org/officeDocument/2006/relationships/image" Target="../media/image18.gif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Relationship Id="rId4" Type="http://schemas.openxmlformats.org/officeDocument/2006/relationships/image" Target="../media/image10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5.png"/><Relationship Id="rId4" Type="http://schemas.openxmlformats.org/officeDocument/2006/relationships/image" Target="../media/image10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4.jpg"/><Relationship Id="rId4" Type="http://schemas.openxmlformats.org/officeDocument/2006/relationships/image" Target="../media/image10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8.jpg"/><Relationship Id="rId4" Type="http://schemas.openxmlformats.org/officeDocument/2006/relationships/image" Target="../media/image10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0.png"/><Relationship Id="rId4" Type="http://schemas.openxmlformats.org/officeDocument/2006/relationships/image" Target="../media/image21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10.png"/><Relationship Id="rId4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7.jpg"/><Relationship Id="rId4" Type="http://schemas.openxmlformats.org/officeDocument/2006/relationships/image" Target="../media/image10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6.gif"/><Relationship Id="rId4" Type="http://schemas.openxmlformats.org/officeDocument/2006/relationships/image" Target="../media/image10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ga1409040d4_0_368"/>
          <p:cNvSpPr txBox="1"/>
          <p:nvPr>
            <p:ph type="title"/>
          </p:nvPr>
        </p:nvSpPr>
        <p:spPr>
          <a:xfrm>
            <a:off x="1206496" y="2574991"/>
            <a:ext cx="21971100" cy="4648200"/>
          </a:xfrm>
          <a:prstGeom prst="rect">
            <a:avLst/>
          </a:prstGeom>
          <a:noFill/>
          <a:ln>
            <a:noFill/>
          </a:ln>
        </p:spPr>
        <p:txBody>
          <a:bodyPr anchorCtr="0" anchor="b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b="1" i="0" lang="en-US" sz="10000" u="none" cap="none" strike="noStrike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Цифровые и бумажные карты</a:t>
            </a:r>
            <a:r>
              <a:rPr lang="en-US" sz="10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.</a:t>
            </a:r>
            <a:endParaRPr sz="10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0"/>
              <a:buFont typeface="Arial"/>
              <a:buNone/>
            </a:pPr>
            <a:r>
              <a:rPr lang="en-US" sz="10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Уроки картографии</a:t>
            </a:r>
            <a:endParaRPr sz="10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7" name="Google Shape;77;ga1409040d4_0_368"/>
          <p:cNvSpPr txBox="1"/>
          <p:nvPr>
            <p:ph idx="2" type="body"/>
          </p:nvPr>
        </p:nvSpPr>
        <p:spPr>
          <a:xfrm>
            <a:off x="1201342" y="7223190"/>
            <a:ext cx="21971100" cy="19050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000"/>
              <a:buFont typeface="Arial"/>
              <a:buNone/>
            </a:pPr>
            <a:r>
              <a:rPr b="1" i="0" lang="en-US" sz="6000" u="none" cap="none" strike="noStrike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1-4 класс</a:t>
            </a:r>
            <a:endParaRPr>
              <a:solidFill>
                <a:srgbClr val="394459"/>
              </a:solidFill>
            </a:endParaRPr>
          </a:p>
        </p:txBody>
      </p:sp>
      <p:pic>
        <p:nvPicPr>
          <p:cNvPr id="78" name="Google Shape;78;ga1409040d4_0_36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689945" y="11570196"/>
            <a:ext cx="1992181" cy="1479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9" name="Google Shape;79;ga1409040d4_0_36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95575" y="11611046"/>
            <a:ext cx="1422879" cy="1372831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ga1409040d4_0_36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5584" y="370534"/>
            <a:ext cx="6409576" cy="159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ga1409040d4_0_368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88460" y="11428534"/>
            <a:ext cx="2757983" cy="17479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" name="Google Shape;174;ga1409040d4_0_27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1510475"/>
            <a:ext cx="14827974" cy="10695057"/>
          </a:xfrm>
          <a:prstGeom prst="rect">
            <a:avLst/>
          </a:prstGeom>
          <a:noFill/>
          <a:ln>
            <a:noFill/>
          </a:ln>
        </p:spPr>
      </p:pic>
      <p:sp>
        <p:nvSpPr>
          <p:cNvPr id="175" name="Google Shape;175;ga1409040d4_0_274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6" name="Google Shape;176;ga1409040d4_0_274"/>
          <p:cNvSpPr txBox="1"/>
          <p:nvPr>
            <p:ph idx="1" type="body"/>
          </p:nvPr>
        </p:nvSpPr>
        <p:spPr>
          <a:xfrm>
            <a:off x="15319875" y="3785450"/>
            <a:ext cx="8495400" cy="105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Мы часто пытаемся заменить слова символами. Например, когда хотим показать свои эмоции, мы добавляем к сообщению эмодзи, то есть смайлики. 😁 👍 😊</a:t>
            </a:r>
            <a:endParaRPr b="0" sz="3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Условные знаки — это символические обозначения, которые нужны, чтобы указывать на карте расположение разных объектов. Список таких значков называется легендой карты.</a:t>
            </a:r>
            <a:endParaRPr sz="3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ga1409040d4_0_274"/>
          <p:cNvSpPr txBox="1"/>
          <p:nvPr>
            <p:ph idx="4294967295" type="ctrTitle"/>
          </p:nvPr>
        </p:nvSpPr>
        <p:spPr>
          <a:xfrm>
            <a:off x="15269075" y="1849073"/>
            <a:ext cx="8715300" cy="19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Цвета и знаки на карте</a:t>
            </a:r>
            <a:endParaRPr b="1" i="0" sz="4800" u="none" cap="none" strike="noStrike">
              <a:solidFill>
                <a:srgbClr val="3944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78" name="Google Shape;178;ga1409040d4_0_274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География. </a:t>
            </a:r>
            <a:r>
              <a:rPr lang="en-US" sz="2400">
                <a:solidFill>
                  <a:srgbClr val="666666"/>
                </a:solidFill>
              </a:rPr>
              <a:t>1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>
                <a:solidFill>
                  <a:srgbClr val="666666"/>
                </a:solidFill>
              </a:rPr>
              <a:t>4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класс</a:t>
            </a:r>
            <a:endParaRPr b="0" i="0" sz="2400" u="none" cap="none" strike="noStrike">
              <a:solidFill>
                <a:srgbClr val="666666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79" name="Google Shape;179;ga1409040d4_0_27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180" name="Google Shape;180;ga1409040d4_0_274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666666"/>
                </a:solidFill>
              </a:rPr>
              <a:t>10</a:t>
            </a:r>
            <a:r>
              <a:rPr lang="en-US" sz="2400">
                <a:solidFill>
                  <a:srgbClr val="666666"/>
                </a:solidFill>
              </a:rPr>
              <a:t>/17</a:t>
            </a:r>
            <a:endParaRPr sz="24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5" name="Google Shape;185;ga1409040d4_0_283"/>
          <p:cNvPicPr preferRelativeResize="0"/>
          <p:nvPr/>
        </p:nvPicPr>
        <p:blipFill rotWithShape="1">
          <a:blip r:embed="rId3">
            <a:alphaModFix/>
          </a:blip>
          <a:srcRect b="3017" l="35242" r="6553" t="14773"/>
          <a:stretch/>
        </p:blipFill>
        <p:spPr>
          <a:xfrm>
            <a:off x="2" y="0"/>
            <a:ext cx="15537600" cy="13716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6" name="Google Shape;186;ga1409040d4_0_283"/>
          <p:cNvPicPr preferRelativeResize="0"/>
          <p:nvPr/>
        </p:nvPicPr>
        <p:blipFill rotWithShape="1">
          <a:blip r:embed="rId4">
            <a:alphaModFix/>
          </a:blip>
          <a:srcRect b="6136" l="61523" r="-8451" t="15591"/>
          <a:stretch/>
        </p:blipFill>
        <p:spPr>
          <a:xfrm>
            <a:off x="7083300" y="0"/>
            <a:ext cx="12131503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187" name="Google Shape;187;ga1409040d4_0_283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88" name="Google Shape;188;ga1409040d4_0_283"/>
          <p:cNvSpPr txBox="1"/>
          <p:nvPr>
            <p:ph idx="1" type="body"/>
          </p:nvPr>
        </p:nvSpPr>
        <p:spPr>
          <a:xfrm>
            <a:off x="15319875" y="3785450"/>
            <a:ext cx="8495400" cy="105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Сравни изображение объектов на космическом снимке и на карте.</a:t>
            </a:r>
            <a:endParaRPr>
              <a:solidFill>
                <a:srgbClr val="394459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—  Какие объекты вы можете определить без специальных знаний?</a:t>
            </a:r>
            <a:endParaRPr sz="3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89" name="Google Shape;189;ga1409040d4_0_283"/>
          <p:cNvSpPr txBox="1"/>
          <p:nvPr>
            <p:ph idx="4294967295" type="ctrTitle"/>
          </p:nvPr>
        </p:nvSpPr>
        <p:spPr>
          <a:xfrm>
            <a:off x="15269075" y="1849073"/>
            <a:ext cx="8715300" cy="19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Цифровые и бумажные карты</a:t>
            </a:r>
            <a:endParaRPr b="1" i="0" sz="4800" u="none" cap="none" strike="noStrike">
              <a:solidFill>
                <a:srgbClr val="3944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0" name="Google Shape;190;ga1409040d4_0_283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География. </a:t>
            </a:r>
            <a:r>
              <a:rPr lang="en-US" sz="2400">
                <a:solidFill>
                  <a:srgbClr val="666666"/>
                </a:solidFill>
              </a:rPr>
              <a:t>1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>
                <a:solidFill>
                  <a:srgbClr val="666666"/>
                </a:solidFill>
              </a:rPr>
              <a:t>4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класс</a:t>
            </a:r>
            <a:endParaRPr b="0" i="0" sz="2400" u="none" cap="none" strike="noStrike">
              <a:solidFill>
                <a:srgbClr val="666666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ga1409040d4_0_283"/>
          <p:cNvPicPr preferRelativeResize="0"/>
          <p:nvPr/>
        </p:nvPicPr>
        <p:blipFill rotWithShape="1">
          <a:blip r:embed="rId5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ga1409040d4_0_283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666666"/>
                </a:solidFill>
              </a:rPr>
              <a:t>11</a:t>
            </a:r>
            <a:r>
              <a:rPr lang="en-US" sz="2400">
                <a:solidFill>
                  <a:srgbClr val="666666"/>
                </a:solidFill>
              </a:rPr>
              <a:t>/17</a:t>
            </a:r>
            <a:endParaRPr sz="24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96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7" name="Google Shape;197;ga1409040d4_0_29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17744208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98" name="Google Shape;198;ga1409040d4_0_292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99" name="Google Shape;199;ga1409040d4_0_292"/>
          <p:cNvSpPr txBox="1"/>
          <p:nvPr>
            <p:ph idx="1" type="body"/>
          </p:nvPr>
        </p:nvSpPr>
        <p:spPr>
          <a:xfrm>
            <a:off x="15319875" y="3785450"/>
            <a:ext cx="8495400" cy="105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— </a:t>
            </a: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 Какие объекты на карте каким цветам соответствуют? </a:t>
            </a:r>
            <a:endParaRPr>
              <a:solidFill>
                <a:srgbClr val="394459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— </a:t>
            </a: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 Какие объекты показаны синим цветом? </a:t>
            </a:r>
            <a:endParaRPr>
              <a:solidFill>
                <a:srgbClr val="394459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— </a:t>
            </a: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 Какие объекты показаны зеленым цветом?</a:t>
            </a:r>
            <a:endParaRPr b="0" sz="3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3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00" name="Google Shape;200;ga1409040d4_0_292"/>
          <p:cNvSpPr txBox="1"/>
          <p:nvPr>
            <p:ph idx="4294967295" type="ctrTitle"/>
          </p:nvPr>
        </p:nvSpPr>
        <p:spPr>
          <a:xfrm>
            <a:off x="15269075" y="1849073"/>
            <a:ext cx="8715300" cy="19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Цвета и знаки на карте</a:t>
            </a:r>
            <a:endParaRPr b="1" i="0" sz="4800" u="none" cap="none" strike="noStrike">
              <a:solidFill>
                <a:srgbClr val="3944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01" name="Google Shape;201;ga1409040d4_0_292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География. </a:t>
            </a:r>
            <a:r>
              <a:rPr lang="en-US" sz="2400">
                <a:solidFill>
                  <a:srgbClr val="666666"/>
                </a:solidFill>
              </a:rPr>
              <a:t>1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>
                <a:solidFill>
                  <a:srgbClr val="666666"/>
                </a:solidFill>
              </a:rPr>
              <a:t>4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класс</a:t>
            </a:r>
            <a:endParaRPr b="0" i="0" sz="2400" u="none" cap="none" strike="noStrike">
              <a:solidFill>
                <a:srgbClr val="666666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2" name="Google Shape;202;ga1409040d4_0_292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203" name="Google Shape;203;ga1409040d4_0_292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666666"/>
                </a:solidFill>
              </a:rPr>
              <a:t>1</a:t>
            </a:r>
            <a:r>
              <a:rPr lang="en-US" sz="2400">
                <a:solidFill>
                  <a:srgbClr val="666666"/>
                </a:solidFill>
              </a:rPr>
              <a:t>2/17</a:t>
            </a:r>
            <a:endParaRPr sz="24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07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8" name="Google Shape;208;ga1409040d4_0_301"/>
          <p:cNvPicPr preferRelativeResize="0"/>
          <p:nvPr/>
        </p:nvPicPr>
        <p:blipFill rotWithShape="1">
          <a:blip r:embed="rId3">
            <a:alphaModFix/>
          </a:blip>
          <a:srcRect b="0" l="0" r="29967" t="0"/>
          <a:stretch/>
        </p:blipFill>
        <p:spPr>
          <a:xfrm>
            <a:off x="0" y="0"/>
            <a:ext cx="19181924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209" name="Google Shape;209;ga1409040d4_0_301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0" name="Google Shape;210;ga1409040d4_0_301"/>
          <p:cNvSpPr txBox="1"/>
          <p:nvPr>
            <p:ph idx="1" type="body"/>
          </p:nvPr>
        </p:nvSpPr>
        <p:spPr>
          <a:xfrm>
            <a:off x="15319875" y="3785450"/>
            <a:ext cx="8495400" cy="105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Цифровая карта — это тоже изображение Земли, но находится оно не на бумаге. </a:t>
            </a:r>
            <a:b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Цифровую карту можно просмотреть </a:t>
            </a:r>
            <a:b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на ноутбуке, планшете или телефоне.</a:t>
            </a:r>
            <a:endParaRPr>
              <a:solidFill>
                <a:srgbClr val="394459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Картой или объектами на ней можно легко управлять: увеличивать или уменьшать размер, добавлять текст, фотографии или видео.</a:t>
            </a:r>
            <a:endParaRPr>
              <a:solidFill>
                <a:srgbClr val="394459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3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1" name="Google Shape;211;ga1409040d4_0_301"/>
          <p:cNvSpPr txBox="1"/>
          <p:nvPr>
            <p:ph idx="4294967295" type="ctrTitle"/>
          </p:nvPr>
        </p:nvSpPr>
        <p:spPr>
          <a:xfrm>
            <a:off x="15269075" y="1849073"/>
            <a:ext cx="8715300" cy="19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Цифровые карты</a:t>
            </a:r>
            <a:endParaRPr b="1" i="0" sz="4800" u="none" cap="none" strike="noStrike">
              <a:solidFill>
                <a:srgbClr val="3944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12" name="Google Shape;212;ga1409040d4_0_301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География. </a:t>
            </a:r>
            <a:r>
              <a:rPr lang="en-US" sz="2400">
                <a:solidFill>
                  <a:srgbClr val="666666"/>
                </a:solidFill>
              </a:rPr>
              <a:t>1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>
                <a:solidFill>
                  <a:srgbClr val="666666"/>
                </a:solidFill>
              </a:rPr>
              <a:t>4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класс</a:t>
            </a:r>
            <a:endParaRPr b="0" i="0" sz="2400" u="none" cap="none" strike="noStrike">
              <a:solidFill>
                <a:srgbClr val="666666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13" name="Google Shape;213;ga1409040d4_0_301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214" name="Google Shape;214;ga1409040d4_0_301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666666"/>
                </a:solidFill>
              </a:rPr>
              <a:t>13</a:t>
            </a:r>
            <a:r>
              <a:rPr lang="en-US" sz="2400">
                <a:solidFill>
                  <a:srgbClr val="666666"/>
                </a:solidFill>
              </a:rPr>
              <a:t>/17</a:t>
            </a:r>
            <a:endParaRPr sz="24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18" name="Shape 2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9" name="Google Shape;219;ga1409040d4_0_310"/>
          <p:cNvPicPr preferRelativeResize="0"/>
          <p:nvPr/>
        </p:nvPicPr>
        <p:blipFill rotWithShape="1">
          <a:blip r:embed="rId3">
            <a:alphaModFix/>
          </a:blip>
          <a:srcRect b="0" l="7783" r="0" t="0"/>
          <a:stretch/>
        </p:blipFill>
        <p:spPr>
          <a:xfrm>
            <a:off x="0" y="0"/>
            <a:ext cx="16246723" cy="13715998"/>
          </a:xfrm>
          <a:prstGeom prst="rect">
            <a:avLst/>
          </a:prstGeom>
          <a:noFill/>
          <a:ln>
            <a:noFill/>
          </a:ln>
        </p:spPr>
      </p:pic>
      <p:sp>
        <p:nvSpPr>
          <p:cNvPr id="220" name="Google Shape;220;ga1409040d4_0_310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1" name="Google Shape;221;ga1409040d4_0_310"/>
          <p:cNvSpPr txBox="1"/>
          <p:nvPr>
            <p:ph idx="1" type="body"/>
          </p:nvPr>
        </p:nvSpPr>
        <p:spPr>
          <a:xfrm>
            <a:off x="15319875" y="3785450"/>
            <a:ext cx="8495400" cy="105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Когда-то создание карты было целым искусством. </a:t>
            </a:r>
            <a:endParaRPr>
              <a:solidFill>
                <a:srgbClr val="394459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Триста лет назад, когда во Франции решили создать первую подробную карту всей страны, работа заняла 50 лет, и над ней трудились четыре поколения картографов. </a:t>
            </a:r>
            <a:b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А ведь Франция — не очень большая страна, меньше Иркутской области.</a:t>
            </a:r>
            <a:endParaRPr sz="3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22" name="Google Shape;222;ga1409040d4_0_310"/>
          <p:cNvSpPr txBox="1"/>
          <p:nvPr>
            <p:ph idx="4294967295" type="ctrTitle"/>
          </p:nvPr>
        </p:nvSpPr>
        <p:spPr>
          <a:xfrm>
            <a:off x="15269075" y="1849073"/>
            <a:ext cx="8715300" cy="19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Как создаются карты</a:t>
            </a:r>
            <a:endParaRPr b="1" i="0" sz="4800" u="none" cap="none" strike="noStrike">
              <a:solidFill>
                <a:srgbClr val="3944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23" name="Google Shape;223;ga1409040d4_0_310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География. </a:t>
            </a:r>
            <a:r>
              <a:rPr lang="en-US" sz="2400">
                <a:solidFill>
                  <a:srgbClr val="666666"/>
                </a:solidFill>
              </a:rPr>
              <a:t>1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>
                <a:solidFill>
                  <a:srgbClr val="666666"/>
                </a:solidFill>
              </a:rPr>
              <a:t>4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класс</a:t>
            </a:r>
            <a:endParaRPr b="0" i="0" sz="2400" u="none" cap="none" strike="noStrike">
              <a:solidFill>
                <a:srgbClr val="666666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24" name="Google Shape;224;ga1409040d4_0_310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225" name="Google Shape;225;ga1409040d4_0_310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666666"/>
                </a:solidFill>
              </a:rPr>
              <a:t>14</a:t>
            </a:r>
            <a:r>
              <a:rPr lang="en-US" sz="2400">
                <a:solidFill>
                  <a:srgbClr val="666666"/>
                </a:solidFill>
              </a:rPr>
              <a:t>/17</a:t>
            </a:r>
            <a:endParaRPr sz="24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0" name="Google Shape;230;ga1409040d4_0_3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36083" y="0"/>
            <a:ext cx="16963458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ga1409040d4_0_319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2" name="Google Shape;232;ga1409040d4_0_319"/>
          <p:cNvSpPr txBox="1"/>
          <p:nvPr>
            <p:ph idx="1" type="body"/>
          </p:nvPr>
        </p:nvSpPr>
        <p:spPr>
          <a:xfrm>
            <a:off x="15319875" y="3785450"/>
            <a:ext cx="8495400" cy="105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Картограф ー это специалист, который создаёт цифровые и бумажные карты.</a:t>
            </a:r>
            <a:endParaRPr sz="3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В наше время с появлением цифровых карт картографом может стать кто угодно: школьник, бабушка, географ, учитель, программист.</a:t>
            </a:r>
            <a:endParaRPr sz="3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Любой человек может зайти в редактор карт и добавить объект, которого не хватает. </a:t>
            </a:r>
            <a:b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Это может быть магазин рядом с домом, </a:t>
            </a:r>
            <a:b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новая дорога, памятник или городская достопримечательность.</a:t>
            </a:r>
            <a:endParaRPr sz="3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33" name="Google Shape;233;ga1409040d4_0_319"/>
          <p:cNvSpPr txBox="1"/>
          <p:nvPr>
            <p:ph idx="4294967295" type="ctrTitle"/>
          </p:nvPr>
        </p:nvSpPr>
        <p:spPr>
          <a:xfrm>
            <a:off x="15269075" y="1849073"/>
            <a:ext cx="8715300" cy="19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Как изменяют карты</a:t>
            </a:r>
            <a:endParaRPr b="1" i="0" sz="4800" u="none" cap="none" strike="noStrike">
              <a:solidFill>
                <a:srgbClr val="3944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34" name="Google Shape;234;ga1409040d4_0_319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География. </a:t>
            </a:r>
            <a:r>
              <a:rPr lang="en-US" sz="2400">
                <a:solidFill>
                  <a:srgbClr val="666666"/>
                </a:solidFill>
              </a:rPr>
              <a:t>1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>
                <a:solidFill>
                  <a:srgbClr val="666666"/>
                </a:solidFill>
              </a:rPr>
              <a:t>4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класс</a:t>
            </a:r>
            <a:endParaRPr b="0" i="0" sz="2400" u="none" cap="none" strike="noStrike">
              <a:solidFill>
                <a:srgbClr val="666666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35" name="Google Shape;235;ga1409040d4_0_31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236" name="Google Shape;236;ga1409040d4_0_319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666666"/>
                </a:solidFill>
              </a:rPr>
              <a:t>15</a:t>
            </a:r>
            <a:r>
              <a:rPr lang="en-US" sz="2400">
                <a:solidFill>
                  <a:srgbClr val="666666"/>
                </a:solidFill>
              </a:rPr>
              <a:t>/17</a:t>
            </a:r>
            <a:endParaRPr sz="24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40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a1409040d4_0_328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2" name="Google Shape;242;ga1409040d4_0_328"/>
          <p:cNvSpPr txBox="1"/>
          <p:nvPr>
            <p:ph idx="1" type="body"/>
          </p:nvPr>
        </p:nvSpPr>
        <p:spPr>
          <a:xfrm>
            <a:off x="15319875" y="3785450"/>
            <a:ext cx="8495400" cy="105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Народная карта ー это программа-редактор, </a:t>
            </a:r>
            <a:b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с помощью которой можно вносить информацию на Яндекс.Карты.</a:t>
            </a:r>
            <a:b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Например, добавлять новые объекты, уточнять их исторические названия и указывать, где они расположены. </a:t>
            </a:r>
            <a:b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</a:br>
            <a:b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Такой редактор позволяет делать карты очень точными и быстро их обновлять. Добавленные объекты видны всем пользователям.</a:t>
            </a:r>
            <a:endParaRPr sz="3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Clr>
                <a:srgbClr val="018AD2"/>
              </a:buClr>
              <a:buSzPts val="3000"/>
              <a:buFont typeface="Arial"/>
              <a:buNone/>
            </a:pPr>
            <a:r>
              <a:rPr lang="en-US" sz="3000" u="sng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n.maps.yandex.ru →</a:t>
            </a:r>
            <a:endParaRPr sz="3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3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43" name="Google Shape;243;ga1409040d4_0_328"/>
          <p:cNvSpPr txBox="1"/>
          <p:nvPr>
            <p:ph idx="4294967295" type="ctrTitle"/>
          </p:nvPr>
        </p:nvSpPr>
        <p:spPr>
          <a:xfrm>
            <a:off x="15269075" y="1849073"/>
            <a:ext cx="8715300" cy="19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Народная карта Яндекса</a:t>
            </a:r>
            <a:endParaRPr b="1" i="0" sz="4800" u="none" cap="none" strike="noStrike">
              <a:solidFill>
                <a:srgbClr val="3944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44" name="Google Shape;244;ga1409040d4_0_328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География. </a:t>
            </a:r>
            <a:r>
              <a:rPr lang="en-US" sz="2400">
                <a:solidFill>
                  <a:srgbClr val="666666"/>
                </a:solidFill>
              </a:rPr>
              <a:t>1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>
                <a:solidFill>
                  <a:srgbClr val="666666"/>
                </a:solidFill>
              </a:rPr>
              <a:t>4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класс</a:t>
            </a:r>
            <a:endParaRPr b="0" i="0" sz="2400" u="none" cap="none" strike="noStrike">
              <a:solidFill>
                <a:srgbClr val="666666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45" name="Google Shape;245;ga1409040d4_0_32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ga1409040d4_0_328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666666"/>
                </a:solidFill>
              </a:rPr>
              <a:t>16</a:t>
            </a:r>
            <a:r>
              <a:rPr lang="en-US" sz="2400">
                <a:solidFill>
                  <a:srgbClr val="666666"/>
                </a:solidFill>
              </a:rPr>
              <a:t>/17</a:t>
            </a:r>
            <a:endParaRPr sz="2400">
              <a:solidFill>
                <a:srgbClr val="666666"/>
              </a:solidFill>
            </a:endParaRPr>
          </a:p>
        </p:txBody>
      </p:sp>
      <p:pic>
        <p:nvPicPr>
          <p:cNvPr id="247" name="Google Shape;247;ga1409040d4_0_32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2950463"/>
            <a:ext cx="14465850" cy="81370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251" name="Shape 2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2" name="Google Shape;252;ga1409040d4_0_337"/>
          <p:cNvPicPr preferRelativeResize="0"/>
          <p:nvPr/>
        </p:nvPicPr>
        <p:blipFill rotWithShape="1">
          <a:blip r:embed="rId3">
            <a:alphaModFix/>
          </a:blip>
          <a:srcRect b="0" l="38107" r="0" t="6041"/>
          <a:stretch/>
        </p:blipFill>
        <p:spPr>
          <a:xfrm>
            <a:off x="0" y="0"/>
            <a:ext cx="14980001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253" name="Google Shape;253;ga1409040d4_0_337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4" name="Google Shape;254;ga1409040d4_0_337"/>
          <p:cNvSpPr txBox="1"/>
          <p:nvPr>
            <p:ph idx="1" type="body"/>
          </p:nvPr>
        </p:nvSpPr>
        <p:spPr>
          <a:xfrm>
            <a:off x="15319875" y="3785450"/>
            <a:ext cx="8495400" cy="105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Изобрази свои впечатления об уроке </a:t>
            </a:r>
            <a:b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с помощью условных знаков. </a:t>
            </a:r>
            <a:endParaRPr>
              <a:solidFill>
                <a:srgbClr val="394459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Например, таких 🌍😎</a:t>
            </a:r>
            <a:endParaRPr sz="3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55" name="Google Shape;255;ga1409040d4_0_337"/>
          <p:cNvSpPr txBox="1"/>
          <p:nvPr>
            <p:ph idx="4294967295" type="ctrTitle"/>
          </p:nvPr>
        </p:nvSpPr>
        <p:spPr>
          <a:xfrm>
            <a:off x="15269075" y="1849073"/>
            <a:ext cx="8715300" cy="19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Спасибо!</a:t>
            </a:r>
            <a:endParaRPr b="1" i="0" sz="4800" u="none" cap="none" strike="noStrike">
              <a:solidFill>
                <a:srgbClr val="3944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256" name="Google Shape;256;ga1409040d4_0_337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География. </a:t>
            </a:r>
            <a:r>
              <a:rPr lang="en-US" sz="2400">
                <a:solidFill>
                  <a:srgbClr val="666666"/>
                </a:solidFill>
              </a:rPr>
              <a:t>1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>
                <a:solidFill>
                  <a:srgbClr val="666666"/>
                </a:solidFill>
              </a:rPr>
              <a:t>4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класс</a:t>
            </a:r>
            <a:endParaRPr b="0" i="0" sz="2400" u="none" cap="none" strike="noStrike">
              <a:solidFill>
                <a:srgbClr val="666666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57" name="Google Shape;257;ga1409040d4_0_337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258" name="Google Shape;258;ga1409040d4_0_337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666666"/>
                </a:solidFill>
              </a:rPr>
              <a:t>17</a:t>
            </a:r>
            <a:r>
              <a:rPr lang="en-US" sz="2400">
                <a:solidFill>
                  <a:srgbClr val="666666"/>
                </a:solidFill>
              </a:rPr>
              <a:t>/17</a:t>
            </a:r>
            <a:endParaRPr sz="24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ga1409040d4_0_64"/>
          <p:cNvPicPr preferRelativeResize="0"/>
          <p:nvPr/>
        </p:nvPicPr>
        <p:blipFill rotWithShape="1">
          <a:blip r:embed="rId3">
            <a:alphaModFix/>
          </a:blip>
          <a:srcRect b="0" l="11079" r="0" t="0"/>
          <a:stretch/>
        </p:blipFill>
        <p:spPr>
          <a:xfrm>
            <a:off x="206567" y="263552"/>
            <a:ext cx="16828800" cy="13563600"/>
          </a:xfrm>
          <a:prstGeom prst="rect">
            <a:avLst/>
          </a:prstGeom>
          <a:noFill/>
          <a:ln>
            <a:noFill/>
          </a:ln>
        </p:spPr>
      </p:pic>
      <p:sp>
        <p:nvSpPr>
          <p:cNvPr id="87" name="Google Shape;87;ga1409040d4_0_64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88" name="Google Shape;88;ga1409040d4_0_64"/>
          <p:cNvSpPr txBox="1"/>
          <p:nvPr>
            <p:ph idx="1" type="body"/>
          </p:nvPr>
        </p:nvSpPr>
        <p:spPr>
          <a:xfrm>
            <a:off x="15319875" y="3785450"/>
            <a:ext cx="8495400" cy="81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Цели урока:</a:t>
            </a:r>
            <a:endParaRPr>
              <a:solidFill>
                <a:srgbClr val="394459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Узнать, что такое глобус и карта.</a:t>
            </a:r>
            <a:endParaRPr>
              <a:solidFill>
                <a:srgbClr val="394459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Научиться различать:</a:t>
            </a:r>
            <a:endParaRPr>
              <a:solidFill>
                <a:srgbClr val="394459"/>
              </a:solidFill>
            </a:endParaRPr>
          </a:p>
          <a:p>
            <a:pPr indent="-3175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94459"/>
              </a:buClr>
              <a:buSzPts val="3690"/>
              <a:buFont typeface="Arial"/>
              <a:buChar char="•"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части света,</a:t>
            </a:r>
            <a:endParaRPr>
              <a:solidFill>
                <a:srgbClr val="394459"/>
              </a:solidFill>
            </a:endParaRPr>
          </a:p>
          <a:p>
            <a:pPr indent="-3175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94459"/>
              </a:buClr>
              <a:buSzPts val="3690"/>
              <a:buFont typeface="Arial"/>
              <a:buChar char="•"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материки,</a:t>
            </a:r>
            <a:endParaRPr>
              <a:solidFill>
                <a:srgbClr val="394459"/>
              </a:solidFill>
            </a:endParaRPr>
          </a:p>
          <a:p>
            <a:pPr indent="-317500" lvl="0" marL="45720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394459"/>
              </a:buClr>
              <a:buSzPts val="3690"/>
              <a:buFont typeface="Arial"/>
              <a:buChar char="•"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стороны света.</a:t>
            </a:r>
            <a:endParaRPr>
              <a:solidFill>
                <a:srgbClr val="394459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0" sz="3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Разобраться, что такое условные знаки и какие они бывают.</a:t>
            </a:r>
            <a:endParaRPr>
              <a:solidFill>
                <a:srgbClr val="394459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0" sz="3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Понять, как редактируется цифровая карта </a:t>
            </a:r>
            <a:b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и зачем это нужно.</a:t>
            </a:r>
            <a:endParaRPr b="0" sz="3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89" name="Google Shape;89;ga1409040d4_0_64"/>
          <p:cNvSpPr txBox="1"/>
          <p:nvPr>
            <p:ph idx="4294967295" type="ctrTitle"/>
          </p:nvPr>
        </p:nvSpPr>
        <p:spPr>
          <a:xfrm>
            <a:off x="15269075" y="1849073"/>
            <a:ext cx="8715300" cy="19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Цифровые и бумажные карты</a:t>
            </a:r>
            <a:endParaRPr b="1" i="0" sz="4800" u="none" cap="none" strike="noStrike">
              <a:solidFill>
                <a:srgbClr val="3944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0" name="Google Shape;90;ga1409040d4_0_64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География. </a:t>
            </a:r>
            <a:r>
              <a:rPr lang="en-US" sz="2400">
                <a:solidFill>
                  <a:srgbClr val="666666"/>
                </a:solidFill>
              </a:rPr>
              <a:t>1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>
                <a:solidFill>
                  <a:srgbClr val="666666"/>
                </a:solidFill>
              </a:rPr>
              <a:t>4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класс</a:t>
            </a:r>
            <a:endParaRPr b="0" i="0" sz="2400" u="none" cap="none" strike="noStrike">
              <a:solidFill>
                <a:srgbClr val="666666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91" name="Google Shape;91;ga1409040d4_0_6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92" name="Google Shape;92;ga1409040d4_0_64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666666"/>
                </a:solidFill>
              </a:rPr>
              <a:t>2/17</a:t>
            </a:r>
            <a:endParaRPr sz="24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ga1409040d4_0_204"/>
          <p:cNvPicPr preferRelativeResize="0"/>
          <p:nvPr/>
        </p:nvPicPr>
        <p:blipFill rotWithShape="1">
          <a:blip r:embed="rId3">
            <a:alphaModFix/>
          </a:blip>
          <a:srcRect b="0" l="17081" r="0" t="0"/>
          <a:stretch/>
        </p:blipFill>
        <p:spPr>
          <a:xfrm>
            <a:off x="0" y="0"/>
            <a:ext cx="15163626" cy="13716000"/>
          </a:xfrm>
          <a:prstGeom prst="rect">
            <a:avLst/>
          </a:prstGeom>
          <a:noFill/>
          <a:ln>
            <a:noFill/>
          </a:ln>
        </p:spPr>
      </p:pic>
      <p:sp>
        <p:nvSpPr>
          <p:cNvPr id="98" name="Google Shape;98;ga1409040d4_0_204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99" name="Google Shape;99;ga1409040d4_0_204"/>
          <p:cNvSpPr txBox="1"/>
          <p:nvPr>
            <p:ph idx="1" type="body"/>
          </p:nvPr>
        </p:nvSpPr>
        <p:spPr>
          <a:xfrm>
            <a:off x="15319875" y="3785450"/>
            <a:ext cx="8495400" cy="105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Больше всего наша Земля похожа на шар. Чтобы можно было рассмотреть нашу планету, придумали её уменьшенную копию.</a:t>
            </a:r>
            <a:endParaRPr>
              <a:solidFill>
                <a:srgbClr val="394459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Такая копия, или, точнее, модель Земли называется — глобус. На глобусе можно увидеть основные географические объекты </a:t>
            </a:r>
            <a:b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— материки, океаны, реки, горы.</a:t>
            </a:r>
            <a:endParaRPr>
              <a:solidFill>
                <a:srgbClr val="394459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— </a:t>
            </a: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Как вы думаете, от чего зависит количество объектов, показанных на глобусе?</a:t>
            </a:r>
            <a:endParaRPr>
              <a:solidFill>
                <a:srgbClr val="394459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3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00" name="Google Shape;100;ga1409040d4_0_204"/>
          <p:cNvSpPr txBox="1"/>
          <p:nvPr>
            <p:ph idx="4294967295" type="ctrTitle"/>
          </p:nvPr>
        </p:nvSpPr>
        <p:spPr>
          <a:xfrm>
            <a:off x="15269075" y="1849073"/>
            <a:ext cx="8715300" cy="19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Форма Земли</a:t>
            </a:r>
            <a:endParaRPr b="1" i="0" sz="4800" u="none" cap="none" strike="noStrike">
              <a:solidFill>
                <a:srgbClr val="3944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01" name="Google Shape;101;ga1409040d4_0_204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География. </a:t>
            </a:r>
            <a:r>
              <a:rPr lang="en-US" sz="2400">
                <a:solidFill>
                  <a:srgbClr val="666666"/>
                </a:solidFill>
              </a:rPr>
              <a:t>1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>
                <a:solidFill>
                  <a:srgbClr val="666666"/>
                </a:solidFill>
              </a:rPr>
              <a:t>4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класс</a:t>
            </a:r>
            <a:endParaRPr b="0" i="0" sz="2400" u="none" cap="none" strike="noStrike">
              <a:solidFill>
                <a:srgbClr val="666666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" name="Google Shape;102;ga1409040d4_0_204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103" name="Google Shape;103;ga1409040d4_0_204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666666"/>
                </a:solidFill>
              </a:rPr>
              <a:t>3</a:t>
            </a:r>
            <a:r>
              <a:rPr lang="en-US" sz="2400">
                <a:solidFill>
                  <a:srgbClr val="666666"/>
                </a:solidFill>
              </a:rPr>
              <a:t>/17</a:t>
            </a:r>
            <a:endParaRPr sz="24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07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8" name="Google Shape;108;ga1409040d4_0_213"/>
          <p:cNvPicPr preferRelativeResize="0"/>
          <p:nvPr/>
        </p:nvPicPr>
        <p:blipFill rotWithShape="1">
          <a:blip r:embed="rId3">
            <a:alphaModFix/>
          </a:blip>
          <a:srcRect b="0" l="31243" r="0" t="1883"/>
          <a:stretch/>
        </p:blipFill>
        <p:spPr>
          <a:xfrm>
            <a:off x="0" y="-1450"/>
            <a:ext cx="14742322" cy="13716001"/>
          </a:xfrm>
          <a:prstGeom prst="rect">
            <a:avLst/>
          </a:prstGeom>
          <a:noFill/>
          <a:ln>
            <a:noFill/>
          </a:ln>
        </p:spPr>
      </p:pic>
      <p:sp>
        <p:nvSpPr>
          <p:cNvPr id="109" name="Google Shape;109;ga1409040d4_0_213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0" name="Google Shape;110;ga1409040d4_0_213"/>
          <p:cNvSpPr txBox="1"/>
          <p:nvPr>
            <p:ph idx="1" type="body"/>
          </p:nvPr>
        </p:nvSpPr>
        <p:spPr>
          <a:xfrm>
            <a:off x="15319875" y="3785450"/>
            <a:ext cx="8495400" cy="105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— </a:t>
            </a: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Что вы без труда сможете опознать на этой карте?</a:t>
            </a:r>
            <a:endParaRPr>
              <a:solidFill>
                <a:srgbClr val="394459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— </a:t>
            </a: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Знаете ли вы ещё какие-то карты?</a:t>
            </a:r>
            <a:endParaRPr>
              <a:solidFill>
                <a:srgbClr val="394459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340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— </a:t>
            </a: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Придумайте своё собственное определение карты.</a:t>
            </a:r>
            <a:endParaRPr sz="3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11" name="Google Shape;111;ga1409040d4_0_213"/>
          <p:cNvSpPr txBox="1"/>
          <p:nvPr>
            <p:ph idx="4294967295" type="ctrTitle"/>
          </p:nvPr>
        </p:nvSpPr>
        <p:spPr>
          <a:xfrm>
            <a:off x="15269075" y="1849073"/>
            <a:ext cx="8715300" cy="19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Цифровые и бумажные карты</a:t>
            </a:r>
            <a:endParaRPr b="1" i="0" sz="4800" u="none" cap="none" strike="noStrike">
              <a:solidFill>
                <a:srgbClr val="3944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12" name="Google Shape;112;ga1409040d4_0_213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География. </a:t>
            </a:r>
            <a:r>
              <a:rPr lang="en-US" sz="2400">
                <a:solidFill>
                  <a:srgbClr val="666666"/>
                </a:solidFill>
              </a:rPr>
              <a:t>1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>
                <a:solidFill>
                  <a:srgbClr val="666666"/>
                </a:solidFill>
              </a:rPr>
              <a:t>4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класс</a:t>
            </a:r>
            <a:endParaRPr b="0" i="0" sz="2400" u="none" cap="none" strike="noStrike">
              <a:solidFill>
                <a:srgbClr val="666666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13" name="Google Shape;113;ga1409040d4_0_213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114" name="Google Shape;114;ga1409040d4_0_213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666666"/>
                </a:solidFill>
              </a:rPr>
              <a:t>4</a:t>
            </a:r>
            <a:r>
              <a:rPr lang="en-US" sz="2400">
                <a:solidFill>
                  <a:srgbClr val="666666"/>
                </a:solidFill>
              </a:rPr>
              <a:t>/17</a:t>
            </a:r>
            <a:endParaRPr sz="24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18" name="Shape 1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" name="Google Shape;119;ga1409040d4_0_222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0" name="Google Shape;120;ga1409040d4_0_222"/>
          <p:cNvSpPr txBox="1"/>
          <p:nvPr>
            <p:ph idx="1" type="body"/>
          </p:nvPr>
        </p:nvSpPr>
        <p:spPr>
          <a:xfrm>
            <a:off x="15319875" y="3785450"/>
            <a:ext cx="8495400" cy="105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Сторона света — это одно из основных направлений горизонта. </a:t>
            </a:r>
            <a:endParaRPr b="0" sz="3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0" sz="3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У каждого географического объекта есть юг, север, восток и запад.</a:t>
            </a:r>
            <a:endParaRPr>
              <a:solidFill>
                <a:srgbClr val="394459"/>
              </a:solidFill>
            </a:endParaRPr>
          </a:p>
          <a:p>
            <a:pPr indent="0" lvl="0" marL="0" rtl="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3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21" name="Google Shape;121;ga1409040d4_0_222"/>
          <p:cNvSpPr txBox="1"/>
          <p:nvPr>
            <p:ph idx="4294967295" type="ctrTitle"/>
          </p:nvPr>
        </p:nvSpPr>
        <p:spPr>
          <a:xfrm>
            <a:off x="15269075" y="1849073"/>
            <a:ext cx="8715300" cy="19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Стороны света</a:t>
            </a:r>
            <a:endParaRPr b="1" i="0" sz="4800" u="none" cap="none" strike="noStrike">
              <a:solidFill>
                <a:srgbClr val="3944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22" name="Google Shape;122;ga1409040d4_0_222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География. </a:t>
            </a:r>
            <a:r>
              <a:rPr lang="en-US" sz="2400">
                <a:solidFill>
                  <a:srgbClr val="666666"/>
                </a:solidFill>
              </a:rPr>
              <a:t>1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>
                <a:solidFill>
                  <a:srgbClr val="666666"/>
                </a:solidFill>
              </a:rPr>
              <a:t>4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класс</a:t>
            </a:r>
            <a:endParaRPr b="0" i="0" sz="2400" u="none" cap="none" strike="noStrike">
              <a:solidFill>
                <a:srgbClr val="666666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23" name="Google Shape;123;ga1409040d4_0_222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ga1409040d4_0_222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666666"/>
                </a:solidFill>
              </a:rPr>
              <a:t>5</a:t>
            </a:r>
            <a:r>
              <a:rPr lang="en-US" sz="2400">
                <a:solidFill>
                  <a:srgbClr val="666666"/>
                </a:solidFill>
              </a:rPr>
              <a:t>/17</a:t>
            </a:r>
            <a:endParaRPr sz="2400">
              <a:solidFill>
                <a:srgbClr val="666666"/>
              </a:solidFill>
            </a:endParaRPr>
          </a:p>
        </p:txBody>
      </p:sp>
      <p:pic>
        <p:nvPicPr>
          <p:cNvPr id="125" name="Google Shape;125;ga1409040d4_0_222"/>
          <p:cNvPicPr preferRelativeResize="0"/>
          <p:nvPr/>
        </p:nvPicPr>
        <p:blipFill rotWithShape="1">
          <a:blip r:embed="rId4">
            <a:alphaModFix/>
          </a:blip>
          <a:srcRect b="0" l="31200" r="0" t="1787"/>
          <a:stretch/>
        </p:blipFill>
        <p:spPr>
          <a:xfrm>
            <a:off x="0" y="0"/>
            <a:ext cx="14729750" cy="137160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29" name="Shape 1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0" name="Google Shape;130;ga1409040d4_0_231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1" name="Google Shape;131;ga1409040d4_0_231"/>
          <p:cNvSpPr txBox="1"/>
          <p:nvPr>
            <p:ph idx="1" type="body"/>
          </p:nvPr>
        </p:nvSpPr>
        <p:spPr>
          <a:xfrm>
            <a:off x="15319875" y="3785450"/>
            <a:ext cx="8495400" cy="105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000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Материки — это крупные участки суши, большая часть которых не покрыта океаном. Еще их называют континентами.</a:t>
            </a:r>
            <a:endParaRPr b="0" sz="3000">
              <a:solidFill>
                <a:srgbClr val="394459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000">
              <a:solidFill>
                <a:srgbClr val="394459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000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На всех материках, кроме Антарктиды, живут люди. В Антарктиде они тоже живут, но не постоянно, а приезжают работать. Чаще всего это ученые из разных стран.</a:t>
            </a:r>
            <a:endParaRPr b="0" sz="3000">
              <a:solidFill>
                <a:srgbClr val="394459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sz="3000">
              <a:solidFill>
                <a:srgbClr val="394459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b="0" lang="en-US" sz="3000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Материки: Северная Америка, Южная Америка, Африка, Евразия, Австралия, Антарктида.</a:t>
            </a:r>
            <a:endParaRPr b="0" sz="3000">
              <a:solidFill>
                <a:srgbClr val="394459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b="0" sz="3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20000"/>
              </a:lnSpc>
              <a:spcBef>
                <a:spcPts val="1600"/>
              </a:spcBef>
              <a:spcAft>
                <a:spcPts val="0"/>
              </a:spcAft>
              <a:buSzPts val="3000"/>
              <a:buNone/>
            </a:pPr>
            <a:r>
              <a:t/>
            </a:r>
            <a:endParaRPr sz="3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32" name="Google Shape;132;ga1409040d4_0_231"/>
          <p:cNvSpPr txBox="1"/>
          <p:nvPr>
            <p:ph idx="4294967295" type="ctrTitle"/>
          </p:nvPr>
        </p:nvSpPr>
        <p:spPr>
          <a:xfrm>
            <a:off x="15269075" y="1849073"/>
            <a:ext cx="8715300" cy="19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Материки</a:t>
            </a:r>
            <a:endParaRPr b="1" i="0" sz="4800" u="none" cap="none" strike="noStrike">
              <a:solidFill>
                <a:srgbClr val="3944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33" name="Google Shape;133;ga1409040d4_0_231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География. </a:t>
            </a:r>
            <a:r>
              <a:rPr lang="en-US" sz="2400">
                <a:solidFill>
                  <a:srgbClr val="666666"/>
                </a:solidFill>
              </a:rPr>
              <a:t>1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>
                <a:solidFill>
                  <a:srgbClr val="666666"/>
                </a:solidFill>
              </a:rPr>
              <a:t>4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класс</a:t>
            </a:r>
            <a:endParaRPr b="0" i="0" sz="2400" u="none" cap="none" strike="noStrike">
              <a:solidFill>
                <a:srgbClr val="666666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4" name="Google Shape;134;ga1409040d4_0_231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135" name="Google Shape;135;ga1409040d4_0_231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666666"/>
                </a:solidFill>
              </a:rPr>
              <a:t>6</a:t>
            </a:r>
            <a:r>
              <a:rPr lang="en-US" sz="2400">
                <a:solidFill>
                  <a:srgbClr val="666666"/>
                </a:solidFill>
              </a:rPr>
              <a:t>/17</a:t>
            </a:r>
            <a:endParaRPr sz="2400">
              <a:solidFill>
                <a:srgbClr val="666666"/>
              </a:solidFill>
            </a:endParaRPr>
          </a:p>
        </p:txBody>
      </p:sp>
      <p:pic>
        <p:nvPicPr>
          <p:cNvPr id="136" name="Google Shape;136;ga1409040d4_0_23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282757"/>
            <a:ext cx="14710299" cy="7150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a1409040d4_0_240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2" name="Google Shape;142;ga1409040d4_0_240"/>
          <p:cNvSpPr txBox="1"/>
          <p:nvPr>
            <p:ph idx="1" type="body"/>
          </p:nvPr>
        </p:nvSpPr>
        <p:spPr>
          <a:xfrm>
            <a:off x="15319875" y="3785450"/>
            <a:ext cx="8495400" cy="105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rPr b="0" lang="en-US" sz="3000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Части света — это тоже крупные участки суши </a:t>
            </a:r>
            <a:br>
              <a:rPr b="0" lang="en-US" sz="3000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</a:br>
            <a:r>
              <a:rPr b="0" lang="en-US" sz="3000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с прилежащими к ним островами, только деление на части света сложилось исторически.</a:t>
            </a:r>
            <a:endParaRPr b="0" sz="3000">
              <a:solidFill>
                <a:srgbClr val="394459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0"/>
              </a:spcAft>
              <a:buNone/>
            </a:pPr>
            <a:r>
              <a:t/>
            </a:r>
            <a:endParaRPr b="0" sz="3000">
              <a:solidFill>
                <a:srgbClr val="394459"/>
              </a:solidFill>
              <a:highlight>
                <a:schemeClr val="lt1"/>
              </a:highlight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lnSpc>
                <a:spcPct val="115000"/>
              </a:lnSpc>
              <a:spcBef>
                <a:spcPts val="1200"/>
              </a:spcBef>
              <a:spcAft>
                <a:spcPts val="1200"/>
              </a:spcAft>
              <a:buNone/>
            </a:pPr>
            <a:r>
              <a:rPr b="0" lang="en-US" sz="3000">
                <a:solidFill>
                  <a:srgbClr val="394459"/>
                </a:solidFill>
                <a:highlight>
                  <a:schemeClr val="lt1"/>
                </a:highlight>
                <a:latin typeface="Arial"/>
                <a:ea typeface="Arial"/>
                <a:cs typeface="Arial"/>
                <a:sym typeface="Arial"/>
              </a:rPr>
              <a:t>Выделяют шесть частей света: Америка, Европа, Азия, Африка, Австралия, </a:t>
            </a:r>
            <a:endParaRPr sz="3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43" name="Google Shape;143;ga1409040d4_0_240"/>
          <p:cNvSpPr txBox="1"/>
          <p:nvPr>
            <p:ph idx="4294967295" type="ctrTitle"/>
          </p:nvPr>
        </p:nvSpPr>
        <p:spPr>
          <a:xfrm>
            <a:off x="15269075" y="1849073"/>
            <a:ext cx="8715300" cy="19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Части света</a:t>
            </a:r>
            <a:endParaRPr b="1" i="0" sz="4800" u="none" cap="none" strike="noStrike">
              <a:solidFill>
                <a:srgbClr val="3944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44" name="Google Shape;144;ga1409040d4_0_240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География. </a:t>
            </a:r>
            <a:r>
              <a:rPr lang="en-US" sz="2400">
                <a:solidFill>
                  <a:srgbClr val="666666"/>
                </a:solidFill>
              </a:rPr>
              <a:t>1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>
                <a:solidFill>
                  <a:srgbClr val="666666"/>
                </a:solidFill>
              </a:rPr>
              <a:t>4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класс</a:t>
            </a:r>
            <a:endParaRPr b="0" i="0" sz="2400" u="none" cap="none" strike="noStrike">
              <a:solidFill>
                <a:srgbClr val="666666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5" name="Google Shape;145;ga1409040d4_0_240"/>
          <p:cNvPicPr preferRelativeResize="0"/>
          <p:nvPr/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146" name="Google Shape;146;ga1409040d4_0_240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666666"/>
                </a:solidFill>
              </a:rPr>
              <a:t>7</a:t>
            </a:r>
            <a:r>
              <a:rPr lang="en-US" sz="2400">
                <a:solidFill>
                  <a:srgbClr val="666666"/>
                </a:solidFill>
              </a:rPr>
              <a:t>/17</a:t>
            </a:r>
            <a:endParaRPr sz="2400">
              <a:solidFill>
                <a:srgbClr val="666666"/>
              </a:solidFill>
            </a:endParaRPr>
          </a:p>
        </p:txBody>
      </p:sp>
      <p:pic>
        <p:nvPicPr>
          <p:cNvPr id="147" name="Google Shape;147;ga1409040d4_0_2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0" y="3291331"/>
            <a:ext cx="14710274" cy="715049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a1409040d4_0_249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pic>
        <p:nvPicPr>
          <p:cNvPr id="153" name="Google Shape;153;ga1409040d4_0_249"/>
          <p:cNvPicPr preferRelativeResize="0"/>
          <p:nvPr/>
        </p:nvPicPr>
        <p:blipFill rotWithShape="1">
          <a:blip r:embed="rId3">
            <a:alphaModFix/>
          </a:blip>
          <a:srcRect b="0" l="11010" r="7310" t="0"/>
          <a:stretch/>
        </p:blipFill>
        <p:spPr>
          <a:xfrm>
            <a:off x="0" y="0"/>
            <a:ext cx="14727398" cy="13715999"/>
          </a:xfrm>
          <a:prstGeom prst="rect">
            <a:avLst/>
          </a:prstGeom>
          <a:noFill/>
          <a:ln>
            <a:noFill/>
          </a:ln>
        </p:spPr>
      </p:pic>
      <p:sp>
        <p:nvSpPr>
          <p:cNvPr id="154" name="Google Shape;154;ga1409040d4_0_249"/>
          <p:cNvSpPr txBox="1"/>
          <p:nvPr>
            <p:ph idx="1" type="body"/>
          </p:nvPr>
        </p:nvSpPr>
        <p:spPr>
          <a:xfrm>
            <a:off x="15319875" y="3785450"/>
            <a:ext cx="8495400" cy="105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Большинство бумажных карт (городов, стран, мира) ориентированы одинаково: сверху отмечен север, снизу — юг, слева — запад, </a:t>
            </a:r>
            <a:b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</a:b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а справа — восток.</a:t>
            </a:r>
            <a:endParaRPr b="0" sz="3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55" name="Google Shape;155;ga1409040d4_0_249"/>
          <p:cNvSpPr txBox="1"/>
          <p:nvPr>
            <p:ph idx="4294967295" type="ctrTitle"/>
          </p:nvPr>
        </p:nvSpPr>
        <p:spPr>
          <a:xfrm>
            <a:off x="15269075" y="1849073"/>
            <a:ext cx="8715300" cy="19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Ориентация бумажных карт</a:t>
            </a:r>
            <a:endParaRPr b="1" i="0" sz="4800" u="none" cap="none" strike="noStrike">
              <a:solidFill>
                <a:srgbClr val="3944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56" name="Google Shape;156;ga1409040d4_0_249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География. </a:t>
            </a:r>
            <a:r>
              <a:rPr lang="en-US" sz="2400">
                <a:solidFill>
                  <a:srgbClr val="666666"/>
                </a:solidFill>
              </a:rPr>
              <a:t>1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>
                <a:solidFill>
                  <a:srgbClr val="666666"/>
                </a:solidFill>
              </a:rPr>
              <a:t>4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класс</a:t>
            </a:r>
            <a:endParaRPr b="0" i="0" sz="2400" u="none" cap="none" strike="noStrike">
              <a:solidFill>
                <a:srgbClr val="666666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7" name="Google Shape;157;ga1409040d4_0_249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158" name="Google Shape;158;ga1409040d4_0_249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666666"/>
                </a:solidFill>
              </a:rPr>
              <a:t>8</a:t>
            </a:r>
            <a:r>
              <a:rPr lang="en-US" sz="2400">
                <a:solidFill>
                  <a:srgbClr val="666666"/>
                </a:solidFill>
              </a:rPr>
              <a:t>/17</a:t>
            </a:r>
            <a:endParaRPr sz="24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EFEFEF"/>
        </a:solidFill>
      </p:bgPr>
    </p:bg>
    <p:spTree>
      <p:nvGrpSpPr>
        <p:cNvPr id="162" name="Shape 1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" name="Google Shape;163;ga1409040d4_0_258"/>
          <p:cNvPicPr preferRelativeResize="0"/>
          <p:nvPr/>
        </p:nvPicPr>
        <p:blipFill rotWithShape="1">
          <a:blip r:embed="rId3">
            <a:alphaModFix/>
          </a:blip>
          <a:srcRect b="1031" l="0" r="0" t="2592"/>
          <a:stretch/>
        </p:blipFill>
        <p:spPr>
          <a:xfrm>
            <a:off x="-76200" y="-12700"/>
            <a:ext cx="14871276" cy="13740351"/>
          </a:xfrm>
          <a:prstGeom prst="rect">
            <a:avLst/>
          </a:prstGeom>
          <a:noFill/>
          <a:ln>
            <a:noFill/>
          </a:ln>
        </p:spPr>
      </p:pic>
      <p:sp>
        <p:nvSpPr>
          <p:cNvPr id="164" name="Google Shape;164;ga1409040d4_0_258"/>
          <p:cNvSpPr/>
          <p:nvPr/>
        </p:nvSpPr>
        <p:spPr>
          <a:xfrm>
            <a:off x="14769780" y="0"/>
            <a:ext cx="9614100" cy="13716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anchorCtr="0" anchor="ctr" bIns="50800" lIns="50800" spcFirstLastPara="1" rIns="50800" wrap="square" tIns="50800">
            <a:noAutofit/>
          </a:bodyPr>
          <a:lstStyle/>
          <a:p>
            <a:pPr indent="0" lvl="0" marL="0" marR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Helvetica Neue"/>
              <a:buNone/>
            </a:pPr>
            <a:r>
              <a:t/>
            </a:r>
            <a:endParaRPr b="0" i="0" sz="3200" u="none" cap="none" strike="noStrike">
              <a:solidFill>
                <a:srgbClr val="000000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5" name="Google Shape;165;ga1409040d4_0_258"/>
          <p:cNvSpPr txBox="1"/>
          <p:nvPr>
            <p:ph idx="1" type="body"/>
          </p:nvPr>
        </p:nvSpPr>
        <p:spPr>
          <a:xfrm>
            <a:off x="15319875" y="3785450"/>
            <a:ext cx="8495400" cy="10599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SzPts val="3000"/>
              <a:buNone/>
            </a:pPr>
            <a:r>
              <a:rPr b="0" lang="en-US" sz="30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В цифровых картах ориентацию можно менять, например, разворачивать карту по ходу движения.</a:t>
            </a:r>
            <a:endParaRPr b="0" sz="3000">
              <a:solidFill>
                <a:srgbClr val="394459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66" name="Google Shape;166;ga1409040d4_0_258"/>
          <p:cNvSpPr txBox="1"/>
          <p:nvPr>
            <p:ph idx="4294967295" type="ctrTitle"/>
          </p:nvPr>
        </p:nvSpPr>
        <p:spPr>
          <a:xfrm>
            <a:off x="15269075" y="1849073"/>
            <a:ext cx="8715300" cy="1936500"/>
          </a:xfrm>
          <a:prstGeom prst="rect">
            <a:avLst/>
          </a:prstGeom>
          <a:noFill/>
          <a:ln>
            <a:noFill/>
          </a:ln>
        </p:spPr>
        <p:txBody>
          <a:bodyPr anchorCtr="0" anchor="t" bIns="50800" lIns="50800" spcFirstLastPara="1" rIns="50800" wrap="square" tIns="50800">
            <a:noAutofit/>
          </a:bodyPr>
          <a:lstStyle/>
          <a:p>
            <a:pPr indent="0" lvl="0" marL="0" marR="0" rtl="0" algn="l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6400"/>
              <a:buFont typeface="Arial"/>
              <a:buNone/>
            </a:pPr>
            <a:r>
              <a:rPr lang="en-US" sz="4800">
                <a:solidFill>
                  <a:srgbClr val="394459"/>
                </a:solidFill>
                <a:latin typeface="Arial"/>
                <a:ea typeface="Arial"/>
                <a:cs typeface="Arial"/>
                <a:sym typeface="Arial"/>
              </a:rPr>
              <a:t>Ориентация цифровых карт</a:t>
            </a:r>
            <a:endParaRPr b="1" i="0" sz="4800" u="none" cap="none" strike="noStrike">
              <a:solidFill>
                <a:srgbClr val="394459"/>
              </a:solidFill>
              <a:latin typeface="Helvetica Neue"/>
              <a:ea typeface="Helvetica Neue"/>
              <a:cs typeface="Helvetica Neue"/>
              <a:sym typeface="Helvetica Neue"/>
            </a:endParaRPr>
          </a:p>
        </p:txBody>
      </p:sp>
      <p:sp>
        <p:nvSpPr>
          <p:cNvPr id="167" name="Google Shape;167;ga1409040d4_0_258"/>
          <p:cNvSpPr txBox="1"/>
          <p:nvPr/>
        </p:nvSpPr>
        <p:spPr>
          <a:xfrm>
            <a:off x="19679478" y="786879"/>
            <a:ext cx="4135800" cy="5649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45700" spcFirstLastPara="1" rIns="45700" wrap="square" tIns="45700">
            <a:noAutofit/>
          </a:bodyPr>
          <a:lstStyle/>
          <a:p>
            <a:pPr indent="0" lvl="0" marL="0" marR="0" rtl="0" algn="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600"/>
              <a:buFont typeface="Helvetica Neue"/>
              <a:buNone/>
            </a:pP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География. </a:t>
            </a:r>
            <a:r>
              <a:rPr lang="en-US" sz="2400">
                <a:solidFill>
                  <a:srgbClr val="666666"/>
                </a:solidFill>
              </a:rPr>
              <a:t>1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-</a:t>
            </a:r>
            <a:r>
              <a:rPr lang="en-US" sz="2400">
                <a:solidFill>
                  <a:srgbClr val="666666"/>
                </a:solidFill>
              </a:rPr>
              <a:t>4</a:t>
            </a:r>
            <a:r>
              <a:rPr b="0" i="0" lang="en-US" sz="2400" u="none" cap="none" strike="noStrike">
                <a:solidFill>
                  <a:srgbClr val="666666"/>
                </a:solidFill>
                <a:latin typeface="Arial"/>
                <a:ea typeface="Arial"/>
                <a:cs typeface="Arial"/>
                <a:sym typeface="Arial"/>
              </a:rPr>
              <a:t> класс</a:t>
            </a:r>
            <a:endParaRPr b="0" i="0" sz="2400" u="none" cap="none" strike="noStrike">
              <a:solidFill>
                <a:srgbClr val="666666"/>
              </a:solidFill>
              <a:highlight>
                <a:srgbClr val="FFFFFF"/>
              </a:highlight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8" name="Google Shape;168;ga1409040d4_0_258"/>
          <p:cNvPicPr preferRelativeResize="0"/>
          <p:nvPr/>
        </p:nvPicPr>
        <p:blipFill rotWithShape="1">
          <a:blip r:embed="rId4">
            <a:alphaModFix/>
          </a:blip>
          <a:srcRect b="0" l="0" r="0" t="0"/>
          <a:stretch/>
        </p:blipFill>
        <p:spPr>
          <a:xfrm>
            <a:off x="15282527" y="603947"/>
            <a:ext cx="3841813" cy="957310"/>
          </a:xfrm>
          <a:prstGeom prst="rect">
            <a:avLst/>
          </a:prstGeom>
          <a:noFill/>
          <a:ln>
            <a:noFill/>
          </a:ln>
        </p:spPr>
      </p:pic>
      <p:sp>
        <p:nvSpPr>
          <p:cNvPr id="169" name="Google Shape;169;ga1409040d4_0_258"/>
          <p:cNvSpPr txBox="1"/>
          <p:nvPr/>
        </p:nvSpPr>
        <p:spPr>
          <a:xfrm>
            <a:off x="18893975" y="12977400"/>
            <a:ext cx="1465500" cy="738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2400">
                <a:solidFill>
                  <a:srgbClr val="666666"/>
                </a:solidFill>
              </a:rPr>
              <a:t>9</a:t>
            </a:r>
            <a:r>
              <a:rPr lang="en-US" sz="2400">
                <a:solidFill>
                  <a:srgbClr val="666666"/>
                </a:solidFill>
              </a:rPr>
              <a:t>/17</a:t>
            </a:r>
            <a:endParaRPr sz="2400">
              <a:solidFill>
                <a:srgbClr val="666666"/>
              </a:solidFill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000000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21_BasicWhite">
  <a:themeElements>
    <a:clrScheme name="21_BasicWhite">
      <a:dk1>
        <a:srgbClr val="5E5E5E"/>
      </a:dk1>
      <a:lt1>
        <a:srgbClr val="FFFFFF"/>
      </a:lt1>
      <a:dk2>
        <a:srgbClr val="5E5E5E"/>
      </a:dk2>
      <a:lt2>
        <a:srgbClr val="D5D5D5"/>
      </a:lt2>
      <a:accent1>
        <a:srgbClr val="00A2FF"/>
      </a:accent1>
      <a:accent2>
        <a:srgbClr val="16E7CF"/>
      </a:accent2>
      <a:accent3>
        <a:srgbClr val="61D836"/>
      </a:accent3>
      <a:accent4>
        <a:srgbClr val="FFD932"/>
      </a:accent4>
      <a:accent5>
        <a:srgbClr val="FF644E"/>
      </a:accent5>
      <a:accent6>
        <a:srgbClr val="FF42A1"/>
      </a:accent6>
      <a:hlink>
        <a:srgbClr val="0000FF"/>
      </a:hlink>
      <a:folHlink>
        <a:srgbClr val="FF00FF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/>
</file>