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3716000" cx="24384000"/>
  <p:notesSz cx="6858000" cy="9144000"/>
  <p:embeddedFontLst>
    <p:embeddedFont>
      <p:font typeface="Helvetica Neue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gRRyIlqux/EZwai2/kGJoEvZ79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regular.fntdata"/><Relationship Id="rId25" Type="http://schemas.openxmlformats.org/officeDocument/2006/relationships/slide" Target="slides/slide21.xml"/><Relationship Id="rId28" Type="http://schemas.openxmlformats.org/officeDocument/2006/relationships/font" Target="fonts/HelveticaNeue-italic.fntdata"/><Relationship Id="rId27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981825228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ga981825228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9d289f8e0_0_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a9d289f8e0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9d289f8e0_0_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a9d289f8e0_0_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9d289f8e0_0_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a9d289f8e0_0_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9d289f8e0_0_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a9d289f8e0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9d289f8e0_0_1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a9d289f8e0_0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d289f8e0_0_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a9d289f8e0_0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9d289f8e0_0_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a9d289f8e0_0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9d289f8e0_0_1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ga9d289f8e0_0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9d289f8e0_0_2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ga9d289f8e0_0_2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9d289f8e0_0_2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ga9d289f8e0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73f0daf33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a73f0daf33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9d289f8e0_0_2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ga9d289f8e0_0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a9c4bff61e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a9c4bff61e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9d289f8e0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a9d289f8e0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9d289f8e0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a9d289f8e0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9d289f8e0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a9d289f8e0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9d289f8e0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a9d289f8e0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9d289f8e0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ga9d289f8e0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9d289f8e0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a9d289f8e0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9d289f8e0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a9d289f8e0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17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7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2" type="body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Google Shape;64;p29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5" name="Google Shape;65;p29"/>
          <p:cNvSpPr/>
          <p:nvPr>
            <p:ph idx="4" type="pic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/>
          <p:nvPr>
            <p:ph idx="2" type="pic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" name="Google Shape;69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>
            <p:ph idx="2" type="pic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18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/>
          <p:nvPr>
            <p:ph idx="2" type="pic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22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22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gif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n.maps.yandex.ru" TargetMode="External"/><Relationship Id="rId4" Type="http://schemas.openxmlformats.org/officeDocument/2006/relationships/hyperlink" Target="https://n.maps.yandex.ru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hyperlink" Target="https://lp-constructor.yandex-team.ru/n.maps.yandex.ru" TargetMode="External"/><Relationship Id="rId5" Type="http://schemas.openxmlformats.org/officeDocument/2006/relationships/image" Target="../media/image1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n.maps.yandex.ru/" TargetMode="External"/><Relationship Id="rId4" Type="http://schemas.openxmlformats.org/officeDocument/2006/relationships/hyperlink" Target="https://n.maps.yandex.ru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gif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981825228_0_32"/>
          <p:cNvSpPr txBox="1"/>
          <p:nvPr>
            <p:ph idx="4294967295" type="ctrTitle"/>
          </p:nvPr>
        </p:nvSpPr>
        <p:spPr>
          <a:xfrm>
            <a:off x="1206496" y="2574991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endParaRPr b="1" i="0" sz="10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Уроки картографии</a:t>
            </a:r>
            <a:endParaRPr b="1" i="0" sz="10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a981825228_0_32"/>
          <p:cNvSpPr txBox="1"/>
          <p:nvPr>
            <p:ph idx="4294967295" type="subTitle"/>
          </p:nvPr>
        </p:nvSpPr>
        <p:spPr>
          <a:xfrm>
            <a:off x="1201342" y="7223190"/>
            <a:ext cx="219711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b="1" i="0" lang="en-US" sz="6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en-US" sz="6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b="1" i="0" lang="en-US" sz="6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" name="Google Shape;78;ga981825228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9945" y="11570196"/>
            <a:ext cx="1992181" cy="147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a981825228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575" y="11611046"/>
            <a:ext cx="1422879" cy="137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a981825228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584" y="370534"/>
            <a:ext cx="6409576" cy="1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a981825228_0_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88460" y="11428534"/>
            <a:ext cx="2757983" cy="17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a9d289f8e0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49305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a9d289f8e0_0_77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ga9d289f8e0_0_77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Объекты на карте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a9d289f8e0_0_77"/>
          <p:cNvSpPr txBox="1"/>
          <p:nvPr/>
        </p:nvSpPr>
        <p:spPr>
          <a:xfrm>
            <a:off x="15329200" y="3706375"/>
            <a:ext cx="8495400" cy="89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FF"/>
                </a:highlight>
              </a:rPr>
              <a:t>Сравните изображение объектов на космическом снимке и на карте. </a:t>
            </a:r>
            <a:endParaRPr sz="3000"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highlight>
                  <a:srgbClr val="FFFFFF"/>
                </a:highlight>
              </a:rPr>
              <a:t>🔹 Какие объекты вы можете определить без специальных знаний?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sp>
        <p:nvSpPr>
          <p:cNvPr id="178" name="Google Shape;178;ga9d289f8e0_0_77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179" name="Google Shape;179;ga9d289f8e0_0_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a9d289f8e0_0_77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10/2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a9d289f8e0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58425"/>
            <a:ext cx="16382520" cy="959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a9d289f8e0_0_87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ga9d289f8e0_0_87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Геоинформационные системы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a9d289f8e0_0_87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189" name="Google Shape;189;ga9d289f8e0_0_87"/>
          <p:cNvSpPr txBox="1"/>
          <p:nvPr/>
        </p:nvSpPr>
        <p:spPr>
          <a:xfrm>
            <a:off x="15329200" y="3706375"/>
            <a:ext cx="8495400" cy="9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Каждая цифровая карта — это геоинформационная система сбора, хранения, анализа и визуализации географических данных и связанной с ними информации об объектах.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ГИС представляет собой базу данных, в основе которой лежат пространственные данные, то есть географические координаты.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На карту эти данные наносятся слоями. Каждый слой – новая информация. Например, один слой – топографическая основа, второй – дороги, третий – дома, четвертый – подписи, пятый – условные знаки и так далее.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190" name="Google Shape;190;ga9d289f8e0_0_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a9d289f8e0_0_87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11/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a9d289f8e0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554694" cy="135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a9d289f8e0_0_97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ga9d289f8e0_0_97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Геоинформационные системы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a9d289f8e0_0_97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00" name="Google Shape;200;ga9d289f8e0_0_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a9d289f8e0_0_97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12/2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a9d289f8e0_0_97"/>
          <p:cNvSpPr txBox="1"/>
          <p:nvPr/>
        </p:nvSpPr>
        <p:spPr>
          <a:xfrm>
            <a:off x="15329200" y="3706375"/>
            <a:ext cx="8495400" cy="89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На основе ГИС и цифровых карт создаются разные сервисы для исследований и решения повседневных задач, в том числе для управления крупным компаниями.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ГИС нужны для охраны природы, проектирования, строительства, транспортировки газа, добычи полезных ископаемых, управления сетевым бизнесом, мониторинга нефтепроводов для решения логистических задач: работы такси, служб доставки.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🔹 Какие службы в вашем городе используют ГИС?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808080"/>
                </a:solidFill>
              </a:rPr>
              <a:t>Изображение: rrrcn.ru</a:t>
            </a:r>
            <a:endParaRPr sz="3000">
              <a:solidFill>
                <a:srgbClr val="808080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a9d289f8e0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354278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a9d289f8e0_0_108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ga9d289f8e0_0_108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Визуализация данных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a9d289f8e0_0_108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211" name="Google Shape;211;ga9d289f8e0_0_108"/>
          <p:cNvSpPr txBox="1"/>
          <p:nvPr/>
        </p:nvSpPr>
        <p:spPr>
          <a:xfrm>
            <a:off x="15329200" y="3706375"/>
            <a:ext cx="8495400" cy="88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Карты — способ визуализации различных процессов и явлений. Возможности для визуализации объектов на цифровых картах гораздо шире.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Дальше вы увидите не привычные всем карты, а специальные проекты со своими специальными обозначениями.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🔹 Как вы думаете, какие еще процессы можно визуализировать?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🔹 В каких сферах используется визуализация?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808080"/>
                </a:solidFill>
                <a:highlight>
                  <a:srgbClr val="FFFFFF"/>
                </a:highlight>
              </a:rPr>
              <a:t>Изображение: Shutterstock</a:t>
            </a:r>
            <a:endParaRPr sz="3000">
              <a:solidFill>
                <a:srgbClr val="808080"/>
              </a:solidFill>
              <a:highlight>
                <a:srgbClr val="FFFFFF"/>
              </a:highlight>
            </a:endParaRPr>
          </a:p>
        </p:txBody>
      </p:sp>
      <p:pic>
        <p:nvPicPr>
          <p:cNvPr id="212" name="Google Shape;212;ga9d289f8e0_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a9d289f8e0_0_108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13/2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9d289f8e0_0_119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ga9d289f8e0_0_119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Визуализация данных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a9d289f8e0_0_119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21" name="Google Shape;221;ga9d289f8e0_0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a9d289f8e0_0_119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14/2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a9d289f8e0_0_119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ГИС Яндекс.Карт позволяет в реальном времени следить за передвижением автобусов, троллейбусов и трамваев.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Исследователи взяли данные сервиса за ноябрь 2019 г., усреднили их и в сотни раз ускорили бег точек.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Получилась карта, на которой примерно за минуту можно увидеть один день из жизни  наземного транспорта Екатеринбурга.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224" name="Google Shape;224;ga9d289f8e0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5437"/>
            <a:ext cx="14693574" cy="8265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9d289f8e0_0_130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ga9d289f8e0_0_130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Визуализация данных</a:t>
            </a:r>
            <a:endParaRPr sz="48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sz="48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a9d289f8e0_0_130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232" name="Google Shape;232;ga9d289f8e0_0_130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Это карта высотности зданий Волгограда.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На ней отмечено, где в городе расположены районы с самой высокой застройкой, а где, наоборот, больше малоэтажных зданий.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Зеленым цветом отмечены здания до 15 м высотой, желтым — от 28 м до 36 м, красным — от 52 м до 63 м.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233" name="Google Shape;233;ga9d289f8e0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a9d289f8e0_0_130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15/2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a9d289f8e0_0_130"/>
          <p:cNvPicPr preferRelativeResize="0"/>
          <p:nvPr/>
        </p:nvPicPr>
        <p:blipFill rotWithShape="1">
          <a:blip r:embed="rId4">
            <a:alphaModFix/>
          </a:blip>
          <a:srcRect b="15754" l="0" r="0" t="0"/>
          <a:stretch/>
        </p:blipFill>
        <p:spPr>
          <a:xfrm>
            <a:off x="0" y="0"/>
            <a:ext cx="147274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9d289f8e0_0_141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1" name="Google Shape;241;ga9d289f8e0_0_141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Пользовательский контент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a9d289f8e0_0_141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43" name="Google Shape;243;ga9d289f8e0_0_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a9d289f8e0_0_141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16/2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a9d289f8e0_0_141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chemeClr val="lt1"/>
                </a:highlight>
              </a:rPr>
              <a:t>Любой пользователь может участвовать в сборе данных и редактировать карты. </a:t>
            </a:r>
            <a:endParaRPr sz="30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chemeClr val="lt1"/>
                </a:highlight>
              </a:rPr>
              <a:t>Например, можно добавлять информацию об изменении в названии улиц, о разбитой дороге, закрывшемся магазине или писать отзывы о кафе или развлекательных центрах. </a:t>
            </a:r>
            <a:endParaRPr sz="30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chemeClr val="lt1"/>
                </a:highlight>
              </a:rPr>
              <a:t>Такие данные привязывают к картографической основе и они становятся частью ГИС. </a:t>
            </a:r>
            <a:endParaRPr sz="30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highlight>
                  <a:schemeClr val="lt1"/>
                </a:highlight>
              </a:rPr>
              <a:t>🔹 Какие примеры пользовательского контента, то есть информации, добавленной пользователями, вы можете привести?</a:t>
            </a:r>
            <a:endParaRPr sz="3000"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246" name="Google Shape;246;ga9d289f8e0_0_141"/>
          <p:cNvPicPr preferRelativeResize="0"/>
          <p:nvPr/>
        </p:nvPicPr>
        <p:blipFill rotWithShape="1">
          <a:blip r:embed="rId4">
            <a:alphaModFix/>
          </a:blip>
          <a:srcRect b="0" l="38107" r="0" t="6041"/>
          <a:stretch/>
        </p:blipFill>
        <p:spPr>
          <a:xfrm>
            <a:off x="0" y="31244"/>
            <a:ext cx="14980001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9d289f8e0_0_15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ga9d289f8e0_0_15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Народная карта Яндекса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a9d289f8e0_0_15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254" name="Google Shape;254;ga9d289f8e0_0_152"/>
          <p:cNvSpPr txBox="1"/>
          <p:nvPr/>
        </p:nvSpPr>
        <p:spPr>
          <a:xfrm>
            <a:off x="15329200" y="3706375"/>
            <a:ext cx="8495400" cy="89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Созданием геоинформационных систем занимаются профессиональные картографы. Для этого они используют особое программное обеспечение. Картографы работают с большими массивами данных, создают основу карт.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Участвовать в редактировании карт и сборе данных может любой пользователь — но нужно использовать специальный редактор, например, Народную карту Яндекса. Такие данные привязываются к картографической основе и становятся частью ГИС.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Если нам помогают много картографов-волонтеров, это позволяет сделать карту актуальной и более полной. 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255" name="Google Shape;255;ga9d289f8e0_0_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a9d289f8e0_0_15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17/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a9d289f8e0_0_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04013"/>
            <a:ext cx="14769776" cy="8307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9d289f8e0_0_251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ga9d289f8e0_0_251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48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Практикум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a9d289f8e0_0_251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265" name="Google Shape;265;ga9d289f8e0_0_251"/>
          <p:cNvSpPr txBox="1"/>
          <p:nvPr/>
        </p:nvSpPr>
        <p:spPr>
          <a:xfrm>
            <a:off x="15329200" y="3706375"/>
            <a:ext cx="8495400" cy="88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Пройдя практикум, вы сможете поучаствовать </a:t>
            </a:r>
            <a:b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в создании большой геоинформационной системы, то есть стать одним из создателей Яндекс.Карт.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Зайдите в редактор с мобильного телефона </a:t>
            </a:r>
            <a:r>
              <a:rPr b="1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n.maps.yandex.ru</a:t>
            </a: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и определите, </a:t>
            </a:r>
            <a:b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какие данные на карте вы хотите обновить </a:t>
            </a:r>
            <a:b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или добавить.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На карту можно добавить: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адреса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остановки транспорта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автомобильные парковки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спортивные площадки и другие объекты рядом с домом или школой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a9d289f8e0_0_2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a9d289f8e0_0_251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666666"/>
                </a:solidFill>
              </a:rPr>
              <a:t>18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a9d289f8e0_0_2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3325" y="8575"/>
            <a:ext cx="6334363" cy="137160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9d289f8e0_0_26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ga9d289f8e0_0_26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48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Практикум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a9d289f8e0_0_26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76" name="Google Shape;276;ga9d289f8e0_0_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a9d289f8e0_0_262"/>
          <p:cNvSpPr txBox="1"/>
          <p:nvPr/>
        </p:nvSpPr>
        <p:spPr>
          <a:xfrm>
            <a:off x="15329200" y="3706375"/>
            <a:ext cx="8495400" cy="88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Зайдите на </a:t>
            </a: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n.maps.yandex.ru</a:t>
            </a: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и нажмите «Начать».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Выберите тип объекта, который хотите добавить на карту.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Найдите на карте нужное место (вашу школу или дом, к примеру) и установите на нем метку.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Внесите необходимую информацию </a:t>
            </a:r>
            <a:b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и нажмите «Отправить» ー готово!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Если при внесении правок потребуется ввести электронный адрес, воспользуйтесь </a:t>
            </a:r>
            <a:r>
              <a:rPr b="1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educationgeo@yandex.ru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Ваши изменения будут проверены картографами Яндекса. Если все порядке, </a:t>
            </a:r>
            <a:b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то карта обновится уже через несколько дней.</a:t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a9d289f8e0_0_26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666666"/>
                </a:solidFill>
              </a:rPr>
              <a:t>19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ga9d289f8e0_0_2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4175" y="-5125"/>
            <a:ext cx="617220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73f0daf33_0_15"/>
          <p:cNvSpPr/>
          <p:nvPr/>
        </p:nvSpPr>
        <p:spPr>
          <a:xfrm>
            <a:off x="14769780" y="0"/>
            <a:ext cx="961422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ga73f0daf33_0_15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48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ga73f0daf33_0_15"/>
          <p:cNvSpPr txBox="1"/>
          <p:nvPr/>
        </p:nvSpPr>
        <p:spPr>
          <a:xfrm>
            <a:off x="19679478" y="786879"/>
            <a:ext cx="4135936" cy="564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394459"/>
                </a:solidFill>
              </a:rPr>
              <a:t>7</a:t>
            </a:r>
            <a:r>
              <a:rPr b="0" i="0" lang="en-US" sz="24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394459"/>
                </a:solidFill>
              </a:rPr>
              <a:t>9</a:t>
            </a:r>
            <a:r>
              <a:rPr b="0" i="0" lang="en-US" sz="24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39445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a73f0daf33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2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a73f0daf33_0_15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a73f0daf33_0_15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394459"/>
                </a:solidFill>
                <a:highlight>
                  <a:srgbClr val="FFFFFF"/>
                </a:highlight>
              </a:rPr>
              <a:t>Цели урока:</a:t>
            </a:r>
            <a:endParaRPr b="1"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Повторить свойства и характеристики цифровых и бумажных карт.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Разобраться, как устроены геоинформационные системы.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Рассмотреть примеры визуализации данных на картах.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Познакомиться с редактором цифровых карт.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Научиться уточнять информацию на цифровых картах.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rgbClr val="394459"/>
              </a:solidFill>
            </a:endParaRPr>
          </a:p>
        </p:txBody>
      </p:sp>
      <p:pic>
        <p:nvPicPr>
          <p:cNvPr id="92" name="Google Shape;92;ga73f0daf33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425" y="874237"/>
            <a:ext cx="14464978" cy="11967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9d289f8e0_0_276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ga9d289f8e0_0_276"/>
          <p:cNvSpPr txBox="1"/>
          <p:nvPr/>
        </p:nvSpPr>
        <p:spPr>
          <a:xfrm>
            <a:off x="15329200" y="3706375"/>
            <a:ext cx="8495400" cy="88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Зайдите на </a:t>
            </a:r>
            <a:r>
              <a:rPr b="1" i="0" lang="en-US" sz="3000" u="none" cap="none" strike="noStrike">
                <a:solidFill>
                  <a:srgbClr val="394459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n.maps.yandex.ru</a:t>
            </a:r>
            <a:r>
              <a:rPr b="0" i="0" lang="en-US" sz="3000" u="none" cap="none" strike="noStrike">
                <a:solidFill>
                  <a:srgbClr val="394459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 компьютера. 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Проверьте карту вашего района или города. 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Если чего-то не хватает — нажмите «Создать» и нанесите недостающий объект.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Отредактируйте объекты, которые уже есть на карте.	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Когда правки появятся на карте, вам на почту придёт письмо.	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Добро пожаловать в сообщество редакторов Яндекса.Карт! </a:t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a9d289f8e0_0_276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48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Домашнее задание #1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a9d289f8e0_0_276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88" name="Google Shape;288;ga9d289f8e0_0_2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a9d289f8e0_0_276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>
                <a:solidFill>
                  <a:srgbClr val="666666"/>
                </a:solidFill>
              </a:rPr>
              <a:t>0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a9d289f8e0_0_2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001313"/>
            <a:ext cx="14769776" cy="771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9c4bff61e_0_35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ga9c4bff61e_0_35"/>
          <p:cNvSpPr txBox="1"/>
          <p:nvPr/>
        </p:nvSpPr>
        <p:spPr>
          <a:xfrm>
            <a:off x="15329200" y="3706375"/>
            <a:ext cx="8495400" cy="88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Снимите пешеходные маршруты своего города.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</a:rPr>
              <a:t>— 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Скачайте приложение Народная карта (доступно для Android)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Снимайте свои пешеходные маршруты, например дорогу от дома до школы.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Выгрузите снимки.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Ваши снимки помогут обновлять карты и будут доступны для просмотра всем пользователям Яндекс.Карт.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Например, люди смогут устроить виртуальную прогулку по снятому вами маршруту.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sp>
        <p:nvSpPr>
          <p:cNvPr id="297" name="Google Shape;297;ga9c4bff61e_0_35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1" i="0" lang="en-US" sz="48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Домашнее задание #2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a9c4bff61e_0_35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299" name="Google Shape;299;ga9c4bff61e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a9c4bff61e_0_35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a9c4bff61e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50250"/>
            <a:ext cx="14769775" cy="8015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a9d289f8e0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8775"/>
            <a:ext cx="1828801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a9d289f8e0_0_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ga9d289f8e0_0_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Назначение карт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ga9d289f8e0_0_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101" name="Google Shape;101;ga9d289f8e0_0_2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Зачем нужны карты?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Какие задачи, на ваш взгляд, они позволяют решать?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Знаете ли вы приложения, основанные на картографических данных?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a9d289f8e0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a9d289f8e0_0_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3/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a9d289f8e0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823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a9d289f8e0_0_1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a9d289f8e0_0_1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Географическая карта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a9d289f8e0_0_1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112" name="Google Shape;112;ga9d289f8e0_0_12"/>
          <p:cNvSpPr txBox="1"/>
          <p:nvPr/>
        </p:nvSpPr>
        <p:spPr>
          <a:xfrm>
            <a:off x="15329200" y="3706375"/>
            <a:ext cx="8495400" cy="89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Географическая карта — это уменьшенное и обобщённое изображение поверхности Земли на плоскости или способ визуализировать любую информацию, которая имеет свои географические координаты.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На какой карте, цифровой или бумажной, построение маршрута и географические координаты можно определить точнее?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Что, кроме карты, может понадобиться, если вы прокладываете маршрут в незнакомой местности?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chemeClr val="lt1"/>
                </a:highlight>
              </a:rPr>
              <a:t>—</a:t>
            </a: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 Какие карты, в которых направление определяется автоматически, вы знаете?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ga9d289f8e0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a9d289f8e0_0_1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4/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9d289f8e0_0_2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0" name="Google Shape;120;ga9d289f8e0_0_22"/>
          <p:cNvPicPr preferRelativeResize="0"/>
          <p:nvPr/>
        </p:nvPicPr>
        <p:blipFill rotWithShape="1">
          <a:blip r:embed="rId3">
            <a:alphaModFix/>
          </a:blip>
          <a:srcRect b="1980" l="279" r="47064" t="0"/>
          <a:stretch/>
        </p:blipFill>
        <p:spPr>
          <a:xfrm>
            <a:off x="0" y="0"/>
            <a:ext cx="1472479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a9d289f8e0_0_2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Цифровая карта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ga9d289f8e0_0_2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123" name="Google Shape;123;ga9d289f8e0_0_22"/>
          <p:cNvSpPr txBox="1"/>
          <p:nvPr/>
        </p:nvSpPr>
        <p:spPr>
          <a:xfrm>
            <a:off x="15329200" y="3706375"/>
            <a:ext cx="8495400" cy="8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Цифровая карта ー модель местности, созданная с помощью компьютерной обработки картографических данных и спутниковых снимков.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Такой картой и объектами на ней можно манипулировать — увеличивать и уменьшать размер, добавлять текст, фотографии и видео.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— Какие сервисы с цифровыми картами вы знаете?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— Для каких задач вы ими пользуетесь?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— Какие задачи вы бы хотели решать с помощью цифровых карт? 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124" name="Google Shape;124;ga9d289f8e0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a9d289f8e0_0_2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5/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9d289f8e0_0_3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ga9d289f8e0_0_32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Общее у бумажных и цифровых карт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2" name="Google Shape;132;ga9d289f8e0_0_32"/>
          <p:cNvPicPr preferRelativeResize="0"/>
          <p:nvPr/>
        </p:nvPicPr>
        <p:blipFill rotWithShape="1">
          <a:blip r:embed="rId3">
            <a:alphaModFix/>
          </a:blip>
          <a:srcRect b="1875" l="0" r="0" t="9259"/>
          <a:stretch/>
        </p:blipFill>
        <p:spPr>
          <a:xfrm>
            <a:off x="0" y="6850"/>
            <a:ext cx="14769772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a9d289f8e0_0_3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134" name="Google Shape;134;ga9d289f8e0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a9d289f8e0_0_3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6/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a9d289f8e0_0_32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Char char="●"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масштаб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Char char="●"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генерализация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Char char="●"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проекция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-419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000"/>
              <a:buChar char="●"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условные знаки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9d289f8e0_0_43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ga9d289f8e0_0_43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Ориентация цифровых карт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ga9d289f8e0_0_43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144" name="Google Shape;144;ga9d289f8e0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a9d289f8e0_0_43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7/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a9d289f8e0_0_43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В бумажных картах направления фиксированы.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В цифровых — ориентацию можно менять, например разворачивать карту по направлению движения. Это сделано для удобства пользователя.</a:t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147" name="Google Shape;147;ga9d289f8e0_0_43"/>
          <p:cNvPicPr preferRelativeResize="0"/>
          <p:nvPr/>
        </p:nvPicPr>
        <p:blipFill rotWithShape="1">
          <a:blip r:embed="rId4">
            <a:alphaModFix/>
          </a:blip>
          <a:srcRect b="1054" l="0" r="0" t="-6472"/>
          <a:stretch/>
        </p:blipFill>
        <p:spPr>
          <a:xfrm>
            <a:off x="0" y="-898353"/>
            <a:ext cx="14769775" cy="1462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a9d289f8e0_0_54"/>
          <p:cNvPicPr preferRelativeResize="0"/>
          <p:nvPr/>
        </p:nvPicPr>
        <p:blipFill rotWithShape="1">
          <a:blip r:embed="rId3">
            <a:alphaModFix/>
          </a:blip>
          <a:srcRect b="0" l="6208" r="0" t="0"/>
          <a:stretch/>
        </p:blipFill>
        <p:spPr>
          <a:xfrm>
            <a:off x="1" y="769475"/>
            <a:ext cx="20304602" cy="121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a9d289f8e0_0_54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ga9d289f8e0_0_54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Масштаб и генерализация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a9d289f8e0_0_54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sp>
        <p:nvSpPr>
          <p:cNvPr id="156" name="Google Shape;156;ga9d289f8e0_0_54"/>
          <p:cNvSpPr txBox="1"/>
          <p:nvPr/>
        </p:nvSpPr>
        <p:spPr>
          <a:xfrm>
            <a:off x="15329200" y="3706375"/>
            <a:ext cx="8495400" cy="9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Масштаб — это отношение расстояния между любыми точками на карте к реальному расстоянию между ними на поверхности Земли.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Генерализация — обобщение объектов на карте, при котором сохраняются их типичные черты, а ещё показаны жизненно важные объекты.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  <p:pic>
        <p:nvPicPr>
          <p:cNvPr id="157" name="Google Shape;157;ga9d289f8e0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a9d289f8e0_0_54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8/</a:t>
            </a:r>
            <a:r>
              <a:rPr lang="en-US" sz="2400">
                <a:solidFill>
                  <a:srgbClr val="666666"/>
                </a:solidFill>
              </a:rPr>
              <a:t>21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9d289f8e0_0_65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ga9d289f8e0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7728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a9d289f8e0_0_65"/>
          <p:cNvSpPr txBox="1"/>
          <p:nvPr>
            <p:ph idx="4294967295" type="ctrTitle"/>
          </p:nvPr>
        </p:nvSpPr>
        <p:spPr>
          <a:xfrm>
            <a:off x="15269075" y="1849076"/>
            <a:ext cx="87153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Условные знаки</a:t>
            </a:r>
            <a:endParaRPr b="1" i="0" sz="4800" u="none" cap="none" strike="noStrike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a9d289f8e0_0_65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2400">
                <a:solidFill>
                  <a:srgbClr val="394459"/>
                </a:solidFill>
              </a:rPr>
              <a:t>География. 7-9 класс</a:t>
            </a:r>
            <a:endParaRPr sz="2400">
              <a:solidFill>
                <a:srgbClr val="394459"/>
              </a:solidFill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t/>
            </a:r>
            <a:endParaRPr sz="2400">
              <a:solidFill>
                <a:srgbClr val="394459"/>
              </a:solidFill>
            </a:endParaRPr>
          </a:p>
        </p:txBody>
      </p:sp>
      <p:pic>
        <p:nvPicPr>
          <p:cNvPr id="167" name="Google Shape;167;ga9d289f8e0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a9d289f8e0_0_65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9/2</a:t>
            </a:r>
            <a:r>
              <a:rPr lang="en-US" sz="2400">
                <a:solidFill>
                  <a:srgbClr val="666666"/>
                </a:solidFill>
              </a:rPr>
              <a:t>1</a:t>
            </a:r>
            <a:endParaRPr b="0" i="0" sz="2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a9d289f8e0_0_65"/>
          <p:cNvSpPr txBox="1"/>
          <p:nvPr/>
        </p:nvSpPr>
        <p:spPr>
          <a:xfrm>
            <a:off x="15329188" y="3706373"/>
            <a:ext cx="8495400" cy="8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На бумажных картах система символов, позволяющая читать карту, располагается на легенде карты.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В цифровых картах места для легенды может не быть, поэтому важно, чтобы условные обозначения были интуитивно понятными.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94459"/>
                </a:solidFill>
                <a:highlight>
                  <a:srgbClr val="FFFFFF"/>
                </a:highlight>
              </a:rPr>
              <a:t>🔹 Назовите пять условных знаков на карте погоды? </a:t>
            </a:r>
            <a:endParaRPr sz="3000">
              <a:solidFill>
                <a:srgbClr val="394459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rgbClr val="394459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